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7" r:id="rId3"/>
    <p:sldId id="258" r:id="rId4"/>
    <p:sldId id="259" r:id="rId5"/>
    <p:sldId id="260" r:id="rId6"/>
    <p:sldId id="274" r:id="rId7"/>
    <p:sldId id="273" r:id="rId8"/>
    <p:sldId id="275" r:id="rId9"/>
    <p:sldId id="276" r:id="rId10"/>
    <p:sldId id="277" r:id="rId11"/>
    <p:sldId id="278" r:id="rId12"/>
    <p:sldId id="279" r:id="rId13"/>
    <p:sldId id="280" r:id="rId14"/>
    <p:sldId id="264" r:id="rId15"/>
    <p:sldId id="282" r:id="rId16"/>
    <p:sldId id="271" r:id="rId17"/>
    <p:sldId id="272" r:id="rId18"/>
    <p:sldId id="283" r:id="rId19"/>
    <p:sldId id="269" r:id="rId20"/>
    <p:sldId id="284"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66FF33"/>
    <a:srgbClr val="FF3399"/>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928" autoAdjust="0"/>
  </p:normalViewPr>
  <p:slideViewPr>
    <p:cSldViewPr snapToGrid="0" showGuides="1">
      <p:cViewPr varScale="1">
        <p:scale>
          <a:sx n="71" d="100"/>
          <a:sy n="71" d="100"/>
        </p:scale>
        <p:origin x="1138" y="67"/>
      </p:cViewPr>
      <p:guideLst>
        <p:guide orient="horz" pos="2160"/>
        <p:guide pos="35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992C8-90D6-A428-4494-162045AB8A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F034585-9DB2-F1BF-B9FE-133CA90202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2A77F7-6AAB-41D8-AFB3-3EE0E45143D3}" type="datetimeFigureOut">
              <a:rPr lang="en-IN" smtClean="0"/>
              <a:t>26-11-2025</a:t>
            </a:fld>
            <a:endParaRPr lang="en-IN"/>
          </a:p>
        </p:txBody>
      </p:sp>
      <p:sp>
        <p:nvSpPr>
          <p:cNvPr id="4" name="Footer Placeholder 3">
            <a:extLst>
              <a:ext uri="{FF2B5EF4-FFF2-40B4-BE49-F238E27FC236}">
                <a16:creationId xmlns:a16="http://schemas.microsoft.com/office/drawing/2014/main" id="{550DE1B7-29A8-7B47-B5B4-166BD8D44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828E507-E555-EEEB-3965-D67C180DDC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D01DAB-4B64-455A-BBA4-F5B898D158D9}" type="slidenum">
              <a:rPr lang="en-IN" smtClean="0"/>
              <a:t>‹#›</a:t>
            </a:fld>
            <a:endParaRPr lang="en-IN"/>
          </a:p>
        </p:txBody>
      </p:sp>
    </p:spTree>
    <p:extLst>
      <p:ext uri="{BB962C8B-B14F-4D97-AF65-F5344CB8AC3E}">
        <p14:creationId xmlns:p14="http://schemas.microsoft.com/office/powerpoint/2010/main" val="281057784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DF97F-56DB-42CB-91BD-77F17B20279E}" type="datetimeFigureOut">
              <a:rPr lang="en-IN" smtClean="0"/>
              <a:t>26-11-2025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9EEF1-E3F3-45F8-B6D1-A558D5C6ACF9}" type="slidenum">
              <a:rPr lang="en-IN" smtClean="0"/>
              <a:t>‹#›</a:t>
            </a:fld>
            <a:endParaRPr lang="en-IN"/>
          </a:p>
        </p:txBody>
      </p:sp>
    </p:spTree>
    <p:extLst>
      <p:ext uri="{BB962C8B-B14F-4D97-AF65-F5344CB8AC3E}">
        <p14:creationId xmlns:p14="http://schemas.microsoft.com/office/powerpoint/2010/main" val="1741761054"/>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High Entropy Alloys? </a:t>
            </a:r>
          </a:p>
          <a:p>
            <a:r>
              <a:rPr lang="en-US" dirty="0"/>
              <a:t>A class of metallic materials characterized by containing 5 or more distinct elements in roughly equimolar proportion this leads to higher possibilities of atomic arrangements and thus higher configurational entropy hence the name. (although I worked on clusters with less than 5 elements as well which can be extrapolated to HEA clusters)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multitude of elements in HEAs creates a wide array of adsorption sites with varying binding energies, allowing for more efficient interaction with reactants and intermediates</a:t>
            </a:r>
          </a:p>
          <a:p>
            <a:r>
              <a:rPr lang="en-US" sz="1200" b="0" i="0" kern="1200" dirty="0">
                <a:solidFill>
                  <a:schemeClr val="tx1"/>
                </a:solidFill>
                <a:effectLst/>
                <a:latin typeface="+mn-lt"/>
                <a:ea typeface="+mn-ea"/>
                <a:cs typeface="+mn-cs"/>
              </a:rPr>
              <a:t>“cocktail effect”- the synergistic interplay of multiple elements that leads to enhanced properties beyond what would be predicted by simply averaging the properties of the individual elements</a:t>
            </a:r>
          </a:p>
          <a:p>
            <a:endParaRPr lang="en-US" sz="1200" b="0" i="0" kern="1200" dirty="0">
              <a:solidFill>
                <a:schemeClr val="tx1"/>
              </a:solidFill>
              <a:effectLst/>
              <a:latin typeface="+mn-lt"/>
              <a:ea typeface="+mn-ea"/>
              <a:cs typeface="+mn-cs"/>
            </a:endParaRPr>
          </a:p>
          <a:p>
            <a:r>
              <a:rPr lang="en-US" dirty="0"/>
              <a:t>The wide array of adsorption sites with varying binding energies, combined with the high thermodynamic stability of these clusters, makes them promising candidates for investigation as catalyst materials for the Hydrogen Evolution Reaction (HER) and other adsorption-driven catalytic processes.</a:t>
            </a:r>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3</a:t>
            </a:fld>
            <a:endParaRPr lang="en-IN"/>
          </a:p>
        </p:txBody>
      </p:sp>
      <p:sp>
        <p:nvSpPr>
          <p:cNvPr id="5" name="Header Placeholder 4">
            <a:extLst>
              <a:ext uri="{FF2B5EF4-FFF2-40B4-BE49-F238E27FC236}">
                <a16:creationId xmlns:a16="http://schemas.microsoft.com/office/drawing/2014/main" id="{B0A42B10-4F96-AC2F-D178-B91537C0BC77}"/>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277889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16</a:t>
            </a:fld>
            <a:endParaRPr lang="en-IN"/>
          </a:p>
        </p:txBody>
      </p:sp>
      <p:sp>
        <p:nvSpPr>
          <p:cNvPr id="5" name="Header Placeholder 4">
            <a:extLst>
              <a:ext uri="{FF2B5EF4-FFF2-40B4-BE49-F238E27FC236}">
                <a16:creationId xmlns:a16="http://schemas.microsoft.com/office/drawing/2014/main" id="{655159A6-9528-12F7-E0D4-169A17DDEDD1}"/>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93211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differentiation between the cn1 clusters was observed when cutoff distance for all atoms was increased, what would happen if the same was applied to the lowest MAE case (60%)</a:t>
            </a:r>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17</a:t>
            </a:fld>
            <a:endParaRPr lang="en-IN"/>
          </a:p>
        </p:txBody>
      </p:sp>
      <p:sp>
        <p:nvSpPr>
          <p:cNvPr id="5" name="Header Placeholder 4">
            <a:extLst>
              <a:ext uri="{FF2B5EF4-FFF2-40B4-BE49-F238E27FC236}">
                <a16:creationId xmlns:a16="http://schemas.microsoft.com/office/drawing/2014/main" id="{068A6C6A-1C85-49EA-2AFC-9D6E5AC9D039}"/>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197845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expected, the adsorption energy predictions no longer work when atomic radius is reduced to half (essentially deleting all the bonds). But there is no improvement yet in the MAE nor a trend. So, I incorporated specific cutoff for the H atom only as seen in the next slide.</a:t>
            </a:r>
            <a:endParaRPr lang="en-IN" dirty="0"/>
          </a:p>
          <a:p>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18</a:t>
            </a:fld>
            <a:endParaRPr lang="en-IN"/>
          </a:p>
        </p:txBody>
      </p:sp>
      <p:sp>
        <p:nvSpPr>
          <p:cNvPr id="5" name="Header Placeholder 4">
            <a:extLst>
              <a:ext uri="{FF2B5EF4-FFF2-40B4-BE49-F238E27FC236}">
                <a16:creationId xmlns:a16="http://schemas.microsoft.com/office/drawing/2014/main" id="{E8323CCD-DEB4-9B31-0E9C-B55DF5D28114}"/>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140299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MAE = 0.096eV is the best prediction accuracy achieved so far which is ~3.3% of the total range (~3eV). Still not good but I believe it is the most optimum given the fixed dataset.</a:t>
            </a:r>
            <a:endParaRPr lang="en-IN" dirty="0"/>
          </a:p>
          <a:p>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19</a:t>
            </a:fld>
            <a:endParaRPr lang="en-IN"/>
          </a:p>
        </p:txBody>
      </p:sp>
      <p:sp>
        <p:nvSpPr>
          <p:cNvPr id="5" name="Header Placeholder 4">
            <a:extLst>
              <a:ext uri="{FF2B5EF4-FFF2-40B4-BE49-F238E27FC236}">
                <a16:creationId xmlns:a16="http://schemas.microsoft.com/office/drawing/2014/main" id="{ECEB3700-A31C-285F-8CC7-A4C2955B10F3}"/>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178967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….element specific cutoffs enabling us to use it to simulate 2,3,4 element clusters and more. Also high entropy alloys.</a:t>
            </a:r>
          </a:p>
          <a:p>
            <a:r>
              <a:rPr lang="en-IN" dirty="0"/>
              <a:t>Once the model is made using innovative ideas ( </a:t>
            </a:r>
            <a:r>
              <a:rPr lang="en-IN" dirty="0" err="1"/>
              <a:t>i.e</a:t>
            </a:r>
            <a:r>
              <a:rPr lang="en-IN" dirty="0"/>
              <a:t> all the smart stuff is done ) : we are left with the seemingly boring work of analysing. Yet, shit needs to be done </a:t>
            </a:r>
          </a:p>
        </p:txBody>
      </p:sp>
      <p:sp>
        <p:nvSpPr>
          <p:cNvPr id="4" name="Slide Number Placeholder 3"/>
          <p:cNvSpPr>
            <a:spLocks noGrp="1"/>
          </p:cNvSpPr>
          <p:nvPr>
            <p:ph type="sldNum" sz="quarter" idx="5"/>
          </p:nvPr>
        </p:nvSpPr>
        <p:spPr/>
        <p:txBody>
          <a:bodyPr/>
          <a:lstStyle/>
          <a:p>
            <a:fld id="{3C99EEF1-E3F3-45F8-B6D1-A558D5C6ACF9}" type="slidenum">
              <a:rPr lang="en-IN" smtClean="0"/>
              <a:t>5</a:t>
            </a:fld>
            <a:endParaRPr lang="en-IN"/>
          </a:p>
        </p:txBody>
      </p:sp>
      <p:sp>
        <p:nvSpPr>
          <p:cNvPr id="5" name="Header Placeholder 4">
            <a:extLst>
              <a:ext uri="{FF2B5EF4-FFF2-40B4-BE49-F238E27FC236}">
                <a16:creationId xmlns:a16="http://schemas.microsoft.com/office/drawing/2014/main" id="{77506DEE-7C60-2821-ACB6-9A89F203BC63}"/>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317719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observe that over the 5 runs, there is not much variation in the accuracy of the model when it comes to the validation data. Hence, in order to ensure efficient learning we keep the test ratio=0.8 (so that the model has enough data to learn)</a:t>
            </a:r>
          </a:p>
        </p:txBody>
      </p:sp>
      <p:sp>
        <p:nvSpPr>
          <p:cNvPr id="4" name="Slide Number Placeholder 3"/>
          <p:cNvSpPr>
            <a:spLocks noGrp="1"/>
          </p:cNvSpPr>
          <p:nvPr>
            <p:ph type="sldNum" sz="quarter" idx="5"/>
          </p:nvPr>
        </p:nvSpPr>
        <p:spPr/>
        <p:txBody>
          <a:bodyPr/>
          <a:lstStyle/>
          <a:p>
            <a:fld id="{3C99EEF1-E3F3-45F8-B6D1-A558D5C6ACF9}" type="slidenum">
              <a:rPr lang="en-IN" smtClean="0"/>
              <a:t>7</a:t>
            </a:fld>
            <a:endParaRPr lang="en-IN"/>
          </a:p>
        </p:txBody>
      </p:sp>
      <p:sp>
        <p:nvSpPr>
          <p:cNvPr id="5" name="Header Placeholder 4">
            <a:extLst>
              <a:ext uri="{FF2B5EF4-FFF2-40B4-BE49-F238E27FC236}">
                <a16:creationId xmlns:a16="http://schemas.microsoft.com/office/drawing/2014/main" id="{A7D53B7F-CDF0-81AD-C00C-F6A3AB2F6C04}"/>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220172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Hence, now the minimum required data for training the model has been set as 1300 (1000+300)</a:t>
            </a:r>
          </a:p>
        </p:txBody>
      </p:sp>
      <p:sp>
        <p:nvSpPr>
          <p:cNvPr id="4" name="Slide Number Placeholder 3"/>
          <p:cNvSpPr>
            <a:spLocks noGrp="1"/>
          </p:cNvSpPr>
          <p:nvPr>
            <p:ph type="sldNum" sz="quarter" idx="5"/>
          </p:nvPr>
        </p:nvSpPr>
        <p:spPr/>
        <p:txBody>
          <a:bodyPr/>
          <a:lstStyle/>
          <a:p>
            <a:fld id="{3C99EEF1-E3F3-45F8-B6D1-A558D5C6ACF9}" type="slidenum">
              <a:rPr lang="en-IN" smtClean="0"/>
              <a:t>8</a:t>
            </a:fld>
            <a:endParaRPr lang="en-IN"/>
          </a:p>
        </p:txBody>
      </p:sp>
      <p:sp>
        <p:nvSpPr>
          <p:cNvPr id="5" name="Header Placeholder 4">
            <a:extLst>
              <a:ext uri="{FF2B5EF4-FFF2-40B4-BE49-F238E27FC236}">
                <a16:creationId xmlns:a16="http://schemas.microsoft.com/office/drawing/2014/main" id="{AB5FDF76-8DF0-B5D4-4395-149285EE2953}"/>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138240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increasing dataset size, the internal testing MAE drops to 0 and the validation MAE increases significantly; at higher test ratio values. – probably because of overfitting.</a:t>
            </a:r>
          </a:p>
          <a:p>
            <a:r>
              <a:rPr lang="en-IN" dirty="0"/>
              <a:t>(a) (b)(c) </a:t>
            </a:r>
            <a:r>
              <a:rPr lang="en-IN" dirty="0" err="1"/>
              <a:t>kya</a:t>
            </a:r>
            <a:r>
              <a:rPr lang="en-IN" dirty="0"/>
              <a:t> </a:t>
            </a:r>
            <a:r>
              <a:rPr lang="en-IN" dirty="0" err="1"/>
              <a:t>hai</a:t>
            </a:r>
            <a:r>
              <a:rPr lang="en-IN" dirty="0"/>
              <a:t>? 1000 3 layer 300 4 layer in training and 300 in validation and so on…….</a:t>
            </a:r>
          </a:p>
        </p:txBody>
      </p:sp>
      <p:sp>
        <p:nvSpPr>
          <p:cNvPr id="4" name="Slide Number Placeholder 3"/>
          <p:cNvSpPr>
            <a:spLocks noGrp="1"/>
          </p:cNvSpPr>
          <p:nvPr>
            <p:ph type="sldNum" sz="quarter" idx="5"/>
          </p:nvPr>
        </p:nvSpPr>
        <p:spPr/>
        <p:txBody>
          <a:bodyPr/>
          <a:lstStyle/>
          <a:p>
            <a:fld id="{3C99EEF1-E3F3-45F8-B6D1-A558D5C6ACF9}" type="slidenum">
              <a:rPr lang="en-IN" smtClean="0"/>
              <a:t>9</a:t>
            </a:fld>
            <a:endParaRPr lang="en-IN"/>
          </a:p>
        </p:txBody>
      </p:sp>
      <p:sp>
        <p:nvSpPr>
          <p:cNvPr id="5" name="Header Placeholder 4">
            <a:extLst>
              <a:ext uri="{FF2B5EF4-FFF2-40B4-BE49-F238E27FC236}">
                <a16:creationId xmlns:a16="http://schemas.microsoft.com/office/drawing/2014/main" id="{DCA9A0B6-4200-0174-CCB8-8FDA0C932FAB}"/>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60353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Reducing the learning rate from 0.01 to 0.001 led to a noticeable decrease in both training fluctuations and mean absolute error (MAE). This behavior is likely due to the smaller learning rate allowing the optimizer to make more controlled, gradual updates, enabling the model to settle into a better local minimum with reduced oscillations. Also the MAE stays more or less constant after 250 epochs.</a:t>
            </a:r>
            <a:endParaRPr lang="en-IN" dirty="0"/>
          </a:p>
        </p:txBody>
      </p:sp>
      <p:sp>
        <p:nvSpPr>
          <p:cNvPr id="4" name="Slide Number Placeholder 3"/>
          <p:cNvSpPr>
            <a:spLocks noGrp="1"/>
          </p:cNvSpPr>
          <p:nvPr>
            <p:ph type="sldNum" sz="quarter" idx="5"/>
          </p:nvPr>
        </p:nvSpPr>
        <p:spPr/>
        <p:txBody>
          <a:bodyPr/>
          <a:lstStyle/>
          <a:p>
            <a:fld id="{3C99EEF1-E3F3-45F8-B6D1-A558D5C6ACF9}" type="slidenum">
              <a:rPr lang="en-IN" smtClean="0"/>
              <a:t>10</a:t>
            </a:fld>
            <a:endParaRPr lang="en-IN"/>
          </a:p>
        </p:txBody>
      </p:sp>
      <p:sp>
        <p:nvSpPr>
          <p:cNvPr id="5" name="Header Placeholder 4">
            <a:extLst>
              <a:ext uri="{FF2B5EF4-FFF2-40B4-BE49-F238E27FC236}">
                <a16:creationId xmlns:a16="http://schemas.microsoft.com/office/drawing/2014/main" id="{EB879134-2FC2-E6FA-BC37-5AE1F6CCB154}"/>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56888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Even though 250 epochs is ideal, I took 100 epochs to save on time. As we can see there is not a significant improvement in accuracy on addition of 5 layer data probably because of only 80 clusters available which might not have had much impact on the accuracy. An interesting thing we observe is the existence of quantisation as shown by the red circles. Hence next, I investigated the source of the same.</a:t>
            </a:r>
          </a:p>
        </p:txBody>
      </p:sp>
      <p:sp>
        <p:nvSpPr>
          <p:cNvPr id="4" name="Slide Number Placeholder 3"/>
          <p:cNvSpPr>
            <a:spLocks noGrp="1"/>
          </p:cNvSpPr>
          <p:nvPr>
            <p:ph type="sldNum" sz="quarter" idx="5"/>
          </p:nvPr>
        </p:nvSpPr>
        <p:spPr/>
        <p:txBody>
          <a:bodyPr/>
          <a:lstStyle/>
          <a:p>
            <a:fld id="{3C99EEF1-E3F3-45F8-B6D1-A558D5C6ACF9}" type="slidenum">
              <a:rPr lang="en-IN" smtClean="0"/>
              <a:t>11</a:t>
            </a:fld>
            <a:endParaRPr lang="en-IN"/>
          </a:p>
        </p:txBody>
      </p:sp>
      <p:sp>
        <p:nvSpPr>
          <p:cNvPr id="5" name="Header Placeholder 4">
            <a:extLst>
              <a:ext uri="{FF2B5EF4-FFF2-40B4-BE49-F238E27FC236}">
                <a16:creationId xmlns:a16="http://schemas.microsoft.com/office/drawing/2014/main" id="{23396811-A020-C8FC-3615-6C43F22EB2DC}"/>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422552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ratio of cn1 clusters were manually set at x % of the training data to check if there is any improvement in accuracy/ removal of quantisation.</a:t>
            </a:r>
          </a:p>
        </p:txBody>
      </p:sp>
      <p:sp>
        <p:nvSpPr>
          <p:cNvPr id="4" name="Slide Number Placeholder 3"/>
          <p:cNvSpPr>
            <a:spLocks noGrp="1"/>
          </p:cNvSpPr>
          <p:nvPr>
            <p:ph type="sldNum" sz="quarter" idx="5"/>
          </p:nvPr>
        </p:nvSpPr>
        <p:spPr/>
        <p:txBody>
          <a:bodyPr/>
          <a:lstStyle/>
          <a:p>
            <a:fld id="{3C99EEF1-E3F3-45F8-B6D1-A558D5C6ACF9}" type="slidenum">
              <a:rPr lang="en-IN" smtClean="0"/>
              <a:t>14</a:t>
            </a:fld>
            <a:endParaRPr lang="en-IN"/>
          </a:p>
        </p:txBody>
      </p:sp>
      <p:sp>
        <p:nvSpPr>
          <p:cNvPr id="5" name="Header Placeholder 4">
            <a:extLst>
              <a:ext uri="{FF2B5EF4-FFF2-40B4-BE49-F238E27FC236}">
                <a16:creationId xmlns:a16="http://schemas.microsoft.com/office/drawing/2014/main" id="{E1695B15-134B-8DD5-ABDB-38D1DE30E4DE}"/>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116222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87210-0F4B-9DF7-FB13-B458AF7F7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03606-4348-0758-809E-9D22D5D72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AC25B-0CE7-2CCA-1AA3-77E34AA22825}"/>
              </a:ext>
            </a:extLst>
          </p:cNvPr>
          <p:cNvSpPr>
            <a:spLocks noGrp="1"/>
          </p:cNvSpPr>
          <p:nvPr>
            <p:ph type="body" idx="1"/>
          </p:nvPr>
        </p:nvSpPr>
        <p:spPr/>
        <p:txBody>
          <a:bodyPr/>
          <a:lstStyle/>
          <a:p>
            <a:r>
              <a:rPr lang="en-US" dirty="0" err="1"/>
              <a:t>Overall,no</a:t>
            </a:r>
            <a:r>
              <a:rPr lang="en-US" dirty="0"/>
              <a:t> significant change………..</a:t>
            </a:r>
          </a:p>
          <a:p>
            <a:r>
              <a:rPr lang="en-US" dirty="0"/>
              <a:t>The increase in prediction accuracy of cn1 clusters is offset by the decrease in cn2 clusters.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So…what next? I tried to analyse any improvement in prediction accuracy on changing the convolutional layers.</a:t>
            </a:r>
          </a:p>
          <a:p>
            <a:endParaRPr lang="en-IN" dirty="0"/>
          </a:p>
        </p:txBody>
      </p:sp>
      <p:sp>
        <p:nvSpPr>
          <p:cNvPr id="4" name="Slide Number Placeholder 3">
            <a:extLst>
              <a:ext uri="{FF2B5EF4-FFF2-40B4-BE49-F238E27FC236}">
                <a16:creationId xmlns:a16="http://schemas.microsoft.com/office/drawing/2014/main" id="{4241279C-87C0-D732-D0CB-908244906448}"/>
              </a:ext>
            </a:extLst>
          </p:cNvPr>
          <p:cNvSpPr>
            <a:spLocks noGrp="1"/>
          </p:cNvSpPr>
          <p:nvPr>
            <p:ph type="sldNum" sz="quarter" idx="5"/>
          </p:nvPr>
        </p:nvSpPr>
        <p:spPr/>
        <p:txBody>
          <a:bodyPr/>
          <a:lstStyle/>
          <a:p>
            <a:fld id="{3C99EEF1-E3F3-45F8-B6D1-A558D5C6ACF9}" type="slidenum">
              <a:rPr lang="en-IN" smtClean="0"/>
              <a:t>15</a:t>
            </a:fld>
            <a:endParaRPr lang="en-IN"/>
          </a:p>
        </p:txBody>
      </p:sp>
      <p:sp>
        <p:nvSpPr>
          <p:cNvPr id="5" name="Header Placeholder 4">
            <a:extLst>
              <a:ext uri="{FF2B5EF4-FFF2-40B4-BE49-F238E27FC236}">
                <a16:creationId xmlns:a16="http://schemas.microsoft.com/office/drawing/2014/main" id="{4B52FE6D-7AF7-8B0C-E093-9F6C7A25FF6C}"/>
              </a:ext>
            </a:extLst>
          </p:cNvPr>
          <p:cNvSpPr>
            <a:spLocks noGrp="1"/>
          </p:cNvSpPr>
          <p:nvPr>
            <p:ph type="hdr" sz="quarter"/>
          </p:nvPr>
        </p:nvSpPr>
        <p:spPr/>
        <p:txBody>
          <a:bodyPr/>
          <a:lstStyle/>
          <a:p>
            <a:endParaRPr lang="en-IN"/>
          </a:p>
        </p:txBody>
      </p:sp>
    </p:spTree>
    <p:extLst>
      <p:ext uri="{BB962C8B-B14F-4D97-AF65-F5344CB8AC3E}">
        <p14:creationId xmlns:p14="http://schemas.microsoft.com/office/powerpoint/2010/main" val="427340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1480-3ABF-355F-F2D0-174B10E957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EF846E-DA35-986D-1DBF-6FAF08DD6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9C5920-4464-9A35-3CB2-0BC7357F232E}"/>
              </a:ext>
            </a:extLst>
          </p:cNvPr>
          <p:cNvSpPr>
            <a:spLocks noGrp="1"/>
          </p:cNvSpPr>
          <p:nvPr>
            <p:ph type="dt" sz="half" idx="10"/>
          </p:nvPr>
        </p:nvSpPr>
        <p:spPr/>
        <p:txBody>
          <a:bodyPr/>
          <a:lstStyle/>
          <a:p>
            <a:fld id="{6188AF6D-82E0-4305-9C0F-4FA5DC4AC7C6}" type="datetime1">
              <a:rPr lang="en-IN" smtClean="0"/>
              <a:t>26-11-2025</a:t>
            </a:fld>
            <a:endParaRPr lang="en-IN"/>
          </a:p>
        </p:txBody>
      </p:sp>
      <p:sp>
        <p:nvSpPr>
          <p:cNvPr id="5" name="Footer Placeholder 4">
            <a:extLst>
              <a:ext uri="{FF2B5EF4-FFF2-40B4-BE49-F238E27FC236}">
                <a16:creationId xmlns:a16="http://schemas.microsoft.com/office/drawing/2014/main" id="{61EF6B27-9EF1-C6E3-BB95-83B69621D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F8A169-DF5C-0560-804B-63A7A3CC5F9A}"/>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186509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A4E67-B904-A76F-6C94-43903EB2D28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3FFC6C-EC6B-F933-8AB9-38F14D3D1D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413B8C-0533-CECB-0B7C-70E06AE0FF72}"/>
              </a:ext>
            </a:extLst>
          </p:cNvPr>
          <p:cNvSpPr>
            <a:spLocks noGrp="1"/>
          </p:cNvSpPr>
          <p:nvPr>
            <p:ph type="dt" sz="half" idx="10"/>
          </p:nvPr>
        </p:nvSpPr>
        <p:spPr/>
        <p:txBody>
          <a:bodyPr/>
          <a:lstStyle/>
          <a:p>
            <a:fld id="{25120F89-3CAF-464E-A4D0-FF95E35682E0}" type="datetime1">
              <a:rPr lang="en-IN" smtClean="0"/>
              <a:t>26-11-2025</a:t>
            </a:fld>
            <a:endParaRPr lang="en-IN"/>
          </a:p>
        </p:txBody>
      </p:sp>
      <p:sp>
        <p:nvSpPr>
          <p:cNvPr id="5" name="Footer Placeholder 4">
            <a:extLst>
              <a:ext uri="{FF2B5EF4-FFF2-40B4-BE49-F238E27FC236}">
                <a16:creationId xmlns:a16="http://schemas.microsoft.com/office/drawing/2014/main" id="{23294922-1ED0-E913-71EE-F241A053E8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42A7DA-D3A6-5172-4517-208E0D646E18}"/>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92254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B2F1B-41FF-BF39-6F0F-8D8DEEEF6E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F5D779-F356-478C-ECB2-497AEBDDFE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D69370-2E4F-D499-5C9B-A78E9271B2D0}"/>
              </a:ext>
            </a:extLst>
          </p:cNvPr>
          <p:cNvSpPr>
            <a:spLocks noGrp="1"/>
          </p:cNvSpPr>
          <p:nvPr>
            <p:ph type="dt" sz="half" idx="10"/>
          </p:nvPr>
        </p:nvSpPr>
        <p:spPr/>
        <p:txBody>
          <a:bodyPr/>
          <a:lstStyle/>
          <a:p>
            <a:fld id="{12F3798A-F4DE-473F-895D-EDF5E575AA5B}" type="datetime1">
              <a:rPr lang="en-IN" smtClean="0"/>
              <a:t>26-11-2025</a:t>
            </a:fld>
            <a:endParaRPr lang="en-IN"/>
          </a:p>
        </p:txBody>
      </p:sp>
      <p:sp>
        <p:nvSpPr>
          <p:cNvPr id="5" name="Footer Placeholder 4">
            <a:extLst>
              <a:ext uri="{FF2B5EF4-FFF2-40B4-BE49-F238E27FC236}">
                <a16:creationId xmlns:a16="http://schemas.microsoft.com/office/drawing/2014/main" id="{F2488CDB-1BAC-2D7A-49F7-F06A2C1984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7E04D-BBBA-A17D-93C0-53C13789FD8E}"/>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3339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E936-B42D-C56C-2415-2A87B18EA0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3C8F86-06C3-6C22-4DD7-8FF370A8A4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2BFF07-575A-339E-ADC8-4455019D7839}"/>
              </a:ext>
            </a:extLst>
          </p:cNvPr>
          <p:cNvSpPr>
            <a:spLocks noGrp="1"/>
          </p:cNvSpPr>
          <p:nvPr>
            <p:ph type="dt" sz="half" idx="10"/>
          </p:nvPr>
        </p:nvSpPr>
        <p:spPr/>
        <p:txBody>
          <a:bodyPr/>
          <a:lstStyle/>
          <a:p>
            <a:fld id="{FE52FBB5-209B-4B64-B66B-E7EAA3E6C51C}" type="datetime1">
              <a:rPr lang="en-IN" smtClean="0"/>
              <a:t>26-11-2025</a:t>
            </a:fld>
            <a:endParaRPr lang="en-IN"/>
          </a:p>
        </p:txBody>
      </p:sp>
      <p:sp>
        <p:nvSpPr>
          <p:cNvPr id="5" name="Footer Placeholder 4">
            <a:extLst>
              <a:ext uri="{FF2B5EF4-FFF2-40B4-BE49-F238E27FC236}">
                <a16:creationId xmlns:a16="http://schemas.microsoft.com/office/drawing/2014/main" id="{4CDE78F2-D02F-C6A6-D179-2FF3E8CD24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8657A1-C81B-0038-588A-D9D38B75631B}"/>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261073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EB0E-ADFB-6094-6E2A-516258D47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066CBD-A1D5-E7F5-6859-F4F3A5E30E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7BA745-904B-DE0F-AA9A-29DE01CF84C4}"/>
              </a:ext>
            </a:extLst>
          </p:cNvPr>
          <p:cNvSpPr>
            <a:spLocks noGrp="1"/>
          </p:cNvSpPr>
          <p:nvPr>
            <p:ph type="dt" sz="half" idx="10"/>
          </p:nvPr>
        </p:nvSpPr>
        <p:spPr/>
        <p:txBody>
          <a:bodyPr/>
          <a:lstStyle/>
          <a:p>
            <a:fld id="{0E3E40F5-466A-4044-951C-5D566420FF84}" type="datetime1">
              <a:rPr lang="en-IN" smtClean="0"/>
              <a:t>26-11-2025</a:t>
            </a:fld>
            <a:endParaRPr lang="en-IN"/>
          </a:p>
        </p:txBody>
      </p:sp>
      <p:sp>
        <p:nvSpPr>
          <p:cNvPr id="5" name="Footer Placeholder 4">
            <a:extLst>
              <a:ext uri="{FF2B5EF4-FFF2-40B4-BE49-F238E27FC236}">
                <a16:creationId xmlns:a16="http://schemas.microsoft.com/office/drawing/2014/main" id="{0B2BBAAE-5BA1-6A11-7581-06D0DF49BC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08CFA7-D399-0AB1-95EF-41D9108F594E}"/>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2031733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0D84-38EC-2B33-882F-8E3405D2C3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7332A4-353E-3FC4-835F-3F070E3F68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88B4FA-4D4C-27E7-6833-7A0FF51212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F5B536-97D0-1DAA-1426-CB4E70EB2A7F}"/>
              </a:ext>
            </a:extLst>
          </p:cNvPr>
          <p:cNvSpPr>
            <a:spLocks noGrp="1"/>
          </p:cNvSpPr>
          <p:nvPr>
            <p:ph type="dt" sz="half" idx="10"/>
          </p:nvPr>
        </p:nvSpPr>
        <p:spPr/>
        <p:txBody>
          <a:bodyPr/>
          <a:lstStyle/>
          <a:p>
            <a:fld id="{66959CDB-BE85-4195-8F9D-09970DD8BA21}" type="datetime1">
              <a:rPr lang="en-IN" smtClean="0"/>
              <a:t>26-11-2025</a:t>
            </a:fld>
            <a:endParaRPr lang="en-IN"/>
          </a:p>
        </p:txBody>
      </p:sp>
      <p:sp>
        <p:nvSpPr>
          <p:cNvPr id="6" name="Footer Placeholder 5">
            <a:extLst>
              <a:ext uri="{FF2B5EF4-FFF2-40B4-BE49-F238E27FC236}">
                <a16:creationId xmlns:a16="http://schemas.microsoft.com/office/drawing/2014/main" id="{7D154530-944B-91B7-34D3-2952D2A10C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F0BEE6-A41C-EFCB-61BD-51C7EAB7F4E1}"/>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36210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06A7-FAA6-A274-37C2-697B2FFDC7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75A1E4-BE75-3DAB-AFB6-B3E2238E4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47A2E-7444-016B-243C-E77AAE719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116691-7934-A521-6D67-0AF544E96A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A8F5C-07CE-1281-730B-BD5AFEF691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67E724-0C5E-0B91-3634-F1880AA88B9E}"/>
              </a:ext>
            </a:extLst>
          </p:cNvPr>
          <p:cNvSpPr>
            <a:spLocks noGrp="1"/>
          </p:cNvSpPr>
          <p:nvPr>
            <p:ph type="dt" sz="half" idx="10"/>
          </p:nvPr>
        </p:nvSpPr>
        <p:spPr/>
        <p:txBody>
          <a:bodyPr/>
          <a:lstStyle/>
          <a:p>
            <a:fld id="{4E72C1C5-1E76-4DED-978F-A5480B399288}" type="datetime1">
              <a:rPr lang="en-IN" smtClean="0"/>
              <a:t>26-11-2025</a:t>
            </a:fld>
            <a:endParaRPr lang="en-IN"/>
          </a:p>
        </p:txBody>
      </p:sp>
      <p:sp>
        <p:nvSpPr>
          <p:cNvPr id="8" name="Footer Placeholder 7">
            <a:extLst>
              <a:ext uri="{FF2B5EF4-FFF2-40B4-BE49-F238E27FC236}">
                <a16:creationId xmlns:a16="http://schemas.microsoft.com/office/drawing/2014/main" id="{A8907F68-698E-067B-8974-412247479D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FFCB428-0B89-92B6-12C4-AE4128A59404}"/>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2486586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BC0A-0ECC-88B3-A428-D49415D112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121128-5D79-B355-F2EA-E07BB3038BE7}"/>
              </a:ext>
            </a:extLst>
          </p:cNvPr>
          <p:cNvSpPr>
            <a:spLocks noGrp="1"/>
          </p:cNvSpPr>
          <p:nvPr>
            <p:ph type="dt" sz="half" idx="10"/>
          </p:nvPr>
        </p:nvSpPr>
        <p:spPr/>
        <p:txBody>
          <a:bodyPr/>
          <a:lstStyle/>
          <a:p>
            <a:fld id="{FDBC11E8-7345-4E84-8BF6-4D6C64FB14A0}" type="datetime1">
              <a:rPr lang="en-IN" smtClean="0"/>
              <a:t>26-11-2025</a:t>
            </a:fld>
            <a:endParaRPr lang="en-IN"/>
          </a:p>
        </p:txBody>
      </p:sp>
      <p:sp>
        <p:nvSpPr>
          <p:cNvPr id="4" name="Footer Placeholder 3">
            <a:extLst>
              <a:ext uri="{FF2B5EF4-FFF2-40B4-BE49-F238E27FC236}">
                <a16:creationId xmlns:a16="http://schemas.microsoft.com/office/drawing/2014/main" id="{119B4676-C06F-5705-49EC-EC0336C679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A4025C-2104-4639-B8A9-668FF761C71E}"/>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83888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B84F8-8F8B-4F68-5BC9-990500846833}"/>
              </a:ext>
            </a:extLst>
          </p:cNvPr>
          <p:cNvSpPr>
            <a:spLocks noGrp="1"/>
          </p:cNvSpPr>
          <p:nvPr>
            <p:ph type="dt" sz="half" idx="10"/>
          </p:nvPr>
        </p:nvSpPr>
        <p:spPr/>
        <p:txBody>
          <a:bodyPr/>
          <a:lstStyle/>
          <a:p>
            <a:fld id="{EA9E50F9-2E35-4B5C-9948-4D7150FA10ED}" type="datetime1">
              <a:rPr lang="en-IN" smtClean="0"/>
              <a:t>26-11-2025</a:t>
            </a:fld>
            <a:endParaRPr lang="en-IN"/>
          </a:p>
        </p:txBody>
      </p:sp>
      <p:sp>
        <p:nvSpPr>
          <p:cNvPr id="3" name="Footer Placeholder 2">
            <a:extLst>
              <a:ext uri="{FF2B5EF4-FFF2-40B4-BE49-F238E27FC236}">
                <a16:creationId xmlns:a16="http://schemas.microsoft.com/office/drawing/2014/main" id="{CDC27109-A7E7-C61A-F69E-3DD949E3E5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4FD38F-5D70-8543-6330-A9F433725A4C}"/>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3818778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37A3-A068-1BD4-565E-24447F03B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06C1D2-EE79-867B-2AA7-02D0CD27A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0C0408-6053-38D4-4EA6-A0B2974E7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B5826A-B140-990E-4C65-7E94A4E15813}"/>
              </a:ext>
            </a:extLst>
          </p:cNvPr>
          <p:cNvSpPr>
            <a:spLocks noGrp="1"/>
          </p:cNvSpPr>
          <p:nvPr>
            <p:ph type="dt" sz="half" idx="10"/>
          </p:nvPr>
        </p:nvSpPr>
        <p:spPr/>
        <p:txBody>
          <a:bodyPr/>
          <a:lstStyle/>
          <a:p>
            <a:fld id="{AD52EE46-7E30-4EDA-9FCC-BA6C470AAF2C}" type="datetime1">
              <a:rPr lang="en-IN" smtClean="0"/>
              <a:t>26-11-2025</a:t>
            </a:fld>
            <a:endParaRPr lang="en-IN"/>
          </a:p>
        </p:txBody>
      </p:sp>
      <p:sp>
        <p:nvSpPr>
          <p:cNvPr id="6" name="Footer Placeholder 5">
            <a:extLst>
              <a:ext uri="{FF2B5EF4-FFF2-40B4-BE49-F238E27FC236}">
                <a16:creationId xmlns:a16="http://schemas.microsoft.com/office/drawing/2014/main" id="{48A0B378-EEF2-145D-4D3A-B106DF3C88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4B099D-D69F-BDD4-2489-6DF05D89CC36}"/>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419373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F530-4A36-6D00-BF4E-8E496AEA9F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8A1E0F-4FB5-AF00-D43A-C125B9F0F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8F2D0E-40C6-72F9-B38E-295C26AAB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ECE8A8-D0FC-0010-29B5-CFBF86DC48EB}"/>
              </a:ext>
            </a:extLst>
          </p:cNvPr>
          <p:cNvSpPr>
            <a:spLocks noGrp="1"/>
          </p:cNvSpPr>
          <p:nvPr>
            <p:ph type="dt" sz="half" idx="10"/>
          </p:nvPr>
        </p:nvSpPr>
        <p:spPr/>
        <p:txBody>
          <a:bodyPr/>
          <a:lstStyle/>
          <a:p>
            <a:fld id="{D87B8271-9E7B-4A12-97FC-040214D2187C}" type="datetime1">
              <a:rPr lang="en-IN" smtClean="0"/>
              <a:t>26-11-2025</a:t>
            </a:fld>
            <a:endParaRPr lang="en-IN"/>
          </a:p>
        </p:txBody>
      </p:sp>
      <p:sp>
        <p:nvSpPr>
          <p:cNvPr id="6" name="Footer Placeholder 5">
            <a:extLst>
              <a:ext uri="{FF2B5EF4-FFF2-40B4-BE49-F238E27FC236}">
                <a16:creationId xmlns:a16="http://schemas.microsoft.com/office/drawing/2014/main" id="{9C6BA18B-407D-ADBE-2CCE-6C251D1D9A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E98D41-AB38-0E42-5644-AE51B42C7C6E}"/>
              </a:ext>
            </a:extLst>
          </p:cNvPr>
          <p:cNvSpPr>
            <a:spLocks noGrp="1"/>
          </p:cNvSpPr>
          <p:nvPr>
            <p:ph type="sldNum" sz="quarter" idx="12"/>
          </p:nvPr>
        </p:nvSpPr>
        <p:spPr/>
        <p:txBody>
          <a:bodyPr/>
          <a:lstStyle/>
          <a:p>
            <a:fld id="{B580A228-D0D1-4E76-AAEC-33BFE4EAC542}" type="slidenum">
              <a:rPr lang="en-IN" smtClean="0"/>
              <a:t>‹#›</a:t>
            </a:fld>
            <a:endParaRPr lang="en-IN"/>
          </a:p>
        </p:txBody>
      </p:sp>
    </p:spTree>
    <p:extLst>
      <p:ext uri="{BB962C8B-B14F-4D97-AF65-F5344CB8AC3E}">
        <p14:creationId xmlns:p14="http://schemas.microsoft.com/office/powerpoint/2010/main" val="2622591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alpha val="4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D0032-1168-1675-F231-2DA8C67476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9CCCA8-F876-9628-E3CD-93F3D5522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BD021-E445-F143-E551-CF039731B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5E6C0-F0F5-42EE-9D85-74D6E22BA4C6}" type="datetime1">
              <a:rPr lang="en-IN" smtClean="0"/>
              <a:t>26-11-2025</a:t>
            </a:fld>
            <a:endParaRPr lang="en-IN"/>
          </a:p>
        </p:txBody>
      </p:sp>
      <p:sp>
        <p:nvSpPr>
          <p:cNvPr id="5" name="Footer Placeholder 4">
            <a:extLst>
              <a:ext uri="{FF2B5EF4-FFF2-40B4-BE49-F238E27FC236}">
                <a16:creationId xmlns:a16="http://schemas.microsoft.com/office/drawing/2014/main" id="{CEE657B5-F60A-7A60-3812-0B284CE647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B620401-BF3E-77B7-B1E8-57657E9C56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80A228-D0D1-4E76-AAEC-33BFE4EAC542}" type="slidenum">
              <a:rPr lang="en-IN" smtClean="0"/>
              <a:t>‹#›</a:t>
            </a:fld>
            <a:endParaRPr lang="en-IN"/>
          </a:p>
        </p:txBody>
      </p:sp>
    </p:spTree>
    <p:extLst>
      <p:ext uri="{BB962C8B-B14F-4D97-AF65-F5344CB8AC3E}">
        <p14:creationId xmlns:p14="http://schemas.microsoft.com/office/powerpoint/2010/main" val="3699824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12" Type="http://schemas.openxmlformats.org/officeDocument/2006/relationships/image" Target="../media/image2.pn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88.jpg"/><Relationship Id="rId11" Type="http://schemas.openxmlformats.org/officeDocument/2006/relationships/image" Target="../media/image93.jpg"/><Relationship Id="rId5" Type="http://schemas.openxmlformats.org/officeDocument/2006/relationships/image" Target="../media/image87.jpg"/><Relationship Id="rId10" Type="http://schemas.openxmlformats.org/officeDocument/2006/relationships/image" Target="../media/image92.jpg"/><Relationship Id="rId4" Type="http://schemas.openxmlformats.org/officeDocument/2006/relationships/image" Target="../media/image86.jpg"/><Relationship Id="rId9" Type="http://schemas.openxmlformats.org/officeDocument/2006/relationships/image" Target="../media/image9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280+ University Of Tokyo Stock Photos, Pictures &amp; Royalty-Free Images -  iStock | University of toronto, Oxford university, Harvard university">
            <a:extLst>
              <a:ext uri="{FF2B5EF4-FFF2-40B4-BE49-F238E27FC236}">
                <a16:creationId xmlns:a16="http://schemas.microsoft.com/office/drawing/2014/main" id="{35559B03-7DE3-B6D9-068C-7C75D8A919D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D401154-7ED4-7A3D-563B-9D353030E94B}"/>
              </a:ext>
            </a:extLst>
          </p:cNvPr>
          <p:cNvSpPr>
            <a:spLocks noGrp="1"/>
          </p:cNvSpPr>
          <p:nvPr>
            <p:ph type="subTitle" idx="1"/>
          </p:nvPr>
        </p:nvSpPr>
        <p:spPr>
          <a:xfrm>
            <a:off x="1524000" y="3602038"/>
            <a:ext cx="9144000" cy="2220028"/>
          </a:xfrm>
        </p:spPr>
        <p:txBody>
          <a:bodyPr>
            <a:normAutofit lnSpcReduction="10000"/>
          </a:bodyPr>
          <a:lstStyle/>
          <a:p>
            <a:r>
              <a:rPr lang="en-US" dirty="0">
                <a:latin typeface="Times New Roman" panose="02020603050405020304" pitchFamily="18" charset="0"/>
                <a:cs typeface="Times New Roman" panose="02020603050405020304" pitchFamily="18" charset="0"/>
              </a:rPr>
              <a:t>By</a:t>
            </a:r>
            <a:r>
              <a:rPr lang="en-US" sz="3200" dirty="0">
                <a:latin typeface="Times New Roman" panose="02020603050405020304" pitchFamily="18" charset="0"/>
                <a:cs typeface="Times New Roman" panose="02020603050405020304" pitchFamily="18" charset="0"/>
              </a:rPr>
              <a:t> Kuneh Shah</a:t>
            </a:r>
          </a:p>
          <a:p>
            <a:r>
              <a:rPr lang="en-US" dirty="0">
                <a:latin typeface="Times New Roman" panose="02020603050405020304" pitchFamily="18" charset="0"/>
                <a:cs typeface="Times New Roman" panose="02020603050405020304" pitchFamily="18" charset="0"/>
              </a:rPr>
              <a:t>ESEP-G 2025 {June24 2025 –August1 2025}</a:t>
            </a:r>
          </a:p>
          <a:p>
            <a:r>
              <a:rPr lang="en-IN" dirty="0">
                <a:latin typeface="Times New Roman" panose="02020603050405020304" pitchFamily="18" charset="0"/>
                <a:cs typeface="Times New Roman" panose="02020603050405020304" pitchFamily="18" charset="0"/>
              </a:rPr>
              <a:t>And </a:t>
            </a:r>
            <a:r>
              <a:rPr lang="en-IN" b="1" dirty="0">
                <a:latin typeface="Times New Roman" panose="02020603050405020304" pitchFamily="18" charset="0"/>
                <a:cs typeface="Times New Roman" panose="02020603050405020304" pitchFamily="18" charset="0"/>
              </a:rPr>
              <a:t>PHN – 499 {Training Seminar}, Dept of Physics IITR</a:t>
            </a:r>
          </a:p>
          <a:p>
            <a:r>
              <a:rPr lang="en-IN" dirty="0">
                <a:latin typeface="Times New Roman" panose="02020603050405020304" pitchFamily="18" charset="0"/>
                <a:cs typeface="Times New Roman" panose="02020603050405020304" pitchFamily="18" charset="0"/>
              </a:rPr>
              <a:t>Supervisor: Prof. Watanabe Satoshi</a:t>
            </a:r>
          </a:p>
          <a:p>
            <a:r>
              <a:rPr lang="en-IN" dirty="0">
                <a:latin typeface="Times New Roman" panose="02020603050405020304" pitchFamily="18" charset="0"/>
                <a:cs typeface="Times New Roman" panose="02020603050405020304" pitchFamily="18" charset="0"/>
              </a:rPr>
              <a:t>Second Supervisor: Asst. Prof. Lu Augustin</a:t>
            </a:r>
          </a:p>
        </p:txBody>
      </p:sp>
      <p:pic>
        <p:nvPicPr>
          <p:cNvPr id="1032" name="Picture 8" descr="Visual Identity | The University of Tokyo">
            <a:extLst>
              <a:ext uri="{FF2B5EF4-FFF2-40B4-BE49-F238E27FC236}">
                <a16:creationId xmlns:a16="http://schemas.microsoft.com/office/drawing/2014/main" id="{E1F8D729-E504-3F7D-410C-408961569797}"/>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10148345" y="0"/>
            <a:ext cx="2043655" cy="13774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72F44FC-9D0C-B97A-3A70-5AE9DC54A031}"/>
              </a:ext>
            </a:extLst>
          </p:cNvPr>
          <p:cNvSpPr>
            <a:spLocks noGrp="1"/>
          </p:cNvSpPr>
          <p:nvPr>
            <p:ph type="ctrTitle"/>
          </p:nvPr>
        </p:nvSpPr>
        <p:spPr>
          <a:xfrm>
            <a:off x="1524000" y="1122363"/>
            <a:ext cx="9144000" cy="2387600"/>
          </a:xfrm>
        </p:spPr>
        <p:txBody>
          <a:bodyPr>
            <a:noAutofit/>
          </a:bodyPr>
          <a:lstStyle/>
          <a:p>
            <a:r>
              <a:rPr lang="en-US" sz="4000" b="1" dirty="0">
                <a:latin typeface="Times New Roman" panose="02020603050405020304" pitchFamily="18" charset="0"/>
                <a:cs typeface="Times New Roman" panose="02020603050405020304" pitchFamily="18" charset="0"/>
              </a:rPr>
              <a:t>Predicting H-Adsorption Energy Using BE-CGCNN for HEA Discovery</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8776E8D-CA77-4DAD-1605-B37EE67F0BFB}"/>
              </a:ext>
            </a:extLst>
          </p:cNvPr>
          <p:cNvSpPr txBox="1"/>
          <p:nvPr/>
        </p:nvSpPr>
        <p:spPr>
          <a:xfrm>
            <a:off x="6796821" y="4060587"/>
            <a:ext cx="184731" cy="369332"/>
          </a:xfrm>
          <a:prstGeom prst="rect">
            <a:avLst/>
          </a:prstGeom>
          <a:noFill/>
        </p:spPr>
        <p:txBody>
          <a:bodyPr wrap="none" rtlCol="0">
            <a:spAutoFit/>
          </a:bodyPr>
          <a:lstStyle/>
          <a:p>
            <a:endParaRPr lang="en-IN" dirty="0"/>
          </a:p>
        </p:txBody>
      </p:sp>
      <p:sp>
        <p:nvSpPr>
          <p:cNvPr id="2" name="Slide Number Placeholder 1">
            <a:extLst>
              <a:ext uri="{FF2B5EF4-FFF2-40B4-BE49-F238E27FC236}">
                <a16:creationId xmlns:a16="http://schemas.microsoft.com/office/drawing/2014/main" id="{7D4A308F-3E90-50AB-E6D0-01C08B5DECAA}"/>
              </a:ext>
            </a:extLst>
          </p:cNvPr>
          <p:cNvSpPr>
            <a:spLocks noGrp="1"/>
          </p:cNvSpPr>
          <p:nvPr>
            <p:ph type="sldNum" sz="quarter" idx="12"/>
          </p:nvPr>
        </p:nvSpPr>
        <p:spPr/>
        <p:txBody>
          <a:bodyPr/>
          <a:lstStyle/>
          <a:p>
            <a:fld id="{B580A228-D0D1-4E76-AAEC-33BFE4EAC542}" type="slidenum">
              <a:rPr lang="en-IN" smtClean="0"/>
              <a:t>1</a:t>
            </a:fld>
            <a:endParaRPr lang="en-IN"/>
          </a:p>
        </p:txBody>
      </p:sp>
    </p:spTree>
    <p:extLst>
      <p:ext uri="{BB962C8B-B14F-4D97-AF65-F5344CB8AC3E}">
        <p14:creationId xmlns:p14="http://schemas.microsoft.com/office/powerpoint/2010/main" val="1148823739"/>
      </p:ext>
    </p:extLst>
  </p:cSld>
  <p:clrMapOvr>
    <a:masterClrMapping/>
  </p:clrMapOvr>
  <mc:AlternateContent xmlns:mc="http://schemas.openxmlformats.org/markup-compatibility/2006" xmlns:p14="http://schemas.microsoft.com/office/powerpoint/2010/main">
    <mc:Choice Requires="p14">
      <p:transition spd="slow" p14:dur="2000" advTm="3001"/>
    </mc:Choice>
    <mc:Fallback xmlns="">
      <p:transition spd="slow" advTm="30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935A-669F-5FD1-41C9-07883034097A}"/>
              </a:ext>
            </a:extLst>
          </p:cNvPr>
          <p:cNvSpPr>
            <a:spLocks noGrp="1"/>
          </p:cNvSpPr>
          <p:nvPr>
            <p:ph type="title"/>
          </p:nvPr>
        </p:nvSpPr>
        <p:spPr/>
        <p:txBody>
          <a:bodyPr/>
          <a:lstStyle/>
          <a:p>
            <a:r>
              <a:rPr lang="en-IN" dirty="0"/>
              <a:t>Choosing the right number of Epochs</a:t>
            </a:r>
          </a:p>
        </p:txBody>
      </p:sp>
      <p:pic>
        <p:nvPicPr>
          <p:cNvPr id="4" name="Picture 3">
            <a:extLst>
              <a:ext uri="{FF2B5EF4-FFF2-40B4-BE49-F238E27FC236}">
                <a16:creationId xmlns:a16="http://schemas.microsoft.com/office/drawing/2014/main" id="{64989CD9-717D-44BC-4D02-B62D45C87FE4}"/>
              </a:ext>
            </a:extLst>
          </p:cNvPr>
          <p:cNvPicPr>
            <a:picLocks noChangeAspect="1"/>
          </p:cNvPicPr>
          <p:nvPr/>
        </p:nvPicPr>
        <p:blipFill>
          <a:blip r:embed="rId3"/>
          <a:stretch>
            <a:fillRect/>
          </a:stretch>
        </p:blipFill>
        <p:spPr>
          <a:xfrm>
            <a:off x="8114560" y="1453275"/>
            <a:ext cx="4029567" cy="2499352"/>
          </a:xfrm>
          <a:prstGeom prst="rect">
            <a:avLst/>
          </a:prstGeom>
        </p:spPr>
      </p:pic>
      <p:pic>
        <p:nvPicPr>
          <p:cNvPr id="5" name="Picture 4">
            <a:extLst>
              <a:ext uri="{FF2B5EF4-FFF2-40B4-BE49-F238E27FC236}">
                <a16:creationId xmlns:a16="http://schemas.microsoft.com/office/drawing/2014/main" id="{05A4C5DA-2281-B845-B132-70340A060196}"/>
              </a:ext>
            </a:extLst>
          </p:cNvPr>
          <p:cNvPicPr>
            <a:picLocks noChangeAspect="1"/>
          </p:cNvPicPr>
          <p:nvPr/>
        </p:nvPicPr>
        <p:blipFill>
          <a:blip r:embed="rId4"/>
          <a:stretch>
            <a:fillRect/>
          </a:stretch>
        </p:blipFill>
        <p:spPr>
          <a:xfrm>
            <a:off x="55425" y="1453273"/>
            <a:ext cx="4029569" cy="2499353"/>
          </a:xfrm>
          <a:prstGeom prst="rect">
            <a:avLst/>
          </a:prstGeom>
        </p:spPr>
      </p:pic>
      <p:pic>
        <p:nvPicPr>
          <p:cNvPr id="6" name="Picture 5">
            <a:extLst>
              <a:ext uri="{FF2B5EF4-FFF2-40B4-BE49-F238E27FC236}">
                <a16:creationId xmlns:a16="http://schemas.microsoft.com/office/drawing/2014/main" id="{C43F6C7E-A1DE-AFAD-5696-882A4FF3ED60}"/>
              </a:ext>
            </a:extLst>
          </p:cNvPr>
          <p:cNvPicPr>
            <a:picLocks noChangeAspect="1"/>
          </p:cNvPicPr>
          <p:nvPr/>
        </p:nvPicPr>
        <p:blipFill>
          <a:blip r:embed="rId5"/>
          <a:stretch>
            <a:fillRect/>
          </a:stretch>
        </p:blipFill>
        <p:spPr>
          <a:xfrm>
            <a:off x="4084993" y="1453272"/>
            <a:ext cx="4029569" cy="2499353"/>
          </a:xfrm>
          <a:prstGeom prst="rect">
            <a:avLst/>
          </a:prstGeom>
        </p:spPr>
      </p:pic>
      <p:sp>
        <p:nvSpPr>
          <p:cNvPr id="7" name="TextBox 6">
            <a:extLst>
              <a:ext uri="{FF2B5EF4-FFF2-40B4-BE49-F238E27FC236}">
                <a16:creationId xmlns:a16="http://schemas.microsoft.com/office/drawing/2014/main" id="{16A0DA8A-EEBF-1828-AB83-831DE9AC8037}"/>
              </a:ext>
            </a:extLst>
          </p:cNvPr>
          <p:cNvSpPr txBox="1"/>
          <p:nvPr/>
        </p:nvSpPr>
        <p:spPr>
          <a:xfrm>
            <a:off x="1890512" y="1690688"/>
            <a:ext cx="359394" cy="369332"/>
          </a:xfrm>
          <a:prstGeom prst="rect">
            <a:avLst/>
          </a:prstGeom>
          <a:solidFill>
            <a:schemeClr val="bg2"/>
          </a:solidFill>
          <a:ln>
            <a:solidFill>
              <a:schemeClr val="tx1"/>
            </a:solidFill>
          </a:ln>
        </p:spPr>
        <p:txBody>
          <a:bodyPr wrap="square" rtlCol="0">
            <a:spAutoFit/>
          </a:bodyPr>
          <a:lstStyle/>
          <a:p>
            <a:r>
              <a:rPr lang="en-IN" dirty="0"/>
              <a:t> a</a:t>
            </a:r>
          </a:p>
        </p:txBody>
      </p:sp>
      <p:sp>
        <p:nvSpPr>
          <p:cNvPr id="8" name="TextBox 7">
            <a:extLst>
              <a:ext uri="{FF2B5EF4-FFF2-40B4-BE49-F238E27FC236}">
                <a16:creationId xmlns:a16="http://schemas.microsoft.com/office/drawing/2014/main" id="{CAF1EF6E-75A1-73FB-D1F8-AE5BDD27AAEB}"/>
              </a:ext>
            </a:extLst>
          </p:cNvPr>
          <p:cNvSpPr txBox="1"/>
          <p:nvPr/>
        </p:nvSpPr>
        <p:spPr>
          <a:xfrm>
            <a:off x="5920079" y="1690688"/>
            <a:ext cx="359394" cy="369332"/>
          </a:xfrm>
          <a:prstGeom prst="rect">
            <a:avLst/>
          </a:prstGeom>
          <a:solidFill>
            <a:schemeClr val="bg2"/>
          </a:solidFill>
          <a:ln>
            <a:solidFill>
              <a:schemeClr val="tx1"/>
            </a:solidFill>
          </a:ln>
        </p:spPr>
        <p:txBody>
          <a:bodyPr wrap="square" rtlCol="0">
            <a:spAutoFit/>
          </a:bodyPr>
          <a:lstStyle/>
          <a:p>
            <a:r>
              <a:rPr lang="en-IN" dirty="0"/>
              <a:t> b</a:t>
            </a:r>
          </a:p>
        </p:txBody>
      </p:sp>
      <p:sp>
        <p:nvSpPr>
          <p:cNvPr id="9" name="TextBox 8">
            <a:extLst>
              <a:ext uri="{FF2B5EF4-FFF2-40B4-BE49-F238E27FC236}">
                <a16:creationId xmlns:a16="http://schemas.microsoft.com/office/drawing/2014/main" id="{12F871C5-4AE8-FEA5-8B7F-3FDAAF1DBA12}"/>
              </a:ext>
            </a:extLst>
          </p:cNvPr>
          <p:cNvSpPr txBox="1"/>
          <p:nvPr/>
        </p:nvSpPr>
        <p:spPr>
          <a:xfrm>
            <a:off x="9949647" y="1690688"/>
            <a:ext cx="359394" cy="369332"/>
          </a:xfrm>
          <a:prstGeom prst="rect">
            <a:avLst/>
          </a:prstGeom>
          <a:solidFill>
            <a:schemeClr val="bg2"/>
          </a:solidFill>
          <a:ln>
            <a:solidFill>
              <a:schemeClr val="tx1"/>
            </a:solidFill>
          </a:ln>
        </p:spPr>
        <p:txBody>
          <a:bodyPr wrap="square" rtlCol="0">
            <a:spAutoFit/>
          </a:bodyPr>
          <a:lstStyle/>
          <a:p>
            <a:r>
              <a:rPr lang="en-IN" dirty="0"/>
              <a:t> c</a:t>
            </a:r>
          </a:p>
        </p:txBody>
      </p:sp>
      <p:pic>
        <p:nvPicPr>
          <p:cNvPr id="10" name="Picture 9">
            <a:extLst>
              <a:ext uri="{FF2B5EF4-FFF2-40B4-BE49-F238E27FC236}">
                <a16:creationId xmlns:a16="http://schemas.microsoft.com/office/drawing/2014/main" id="{64D375EF-368C-FF71-28C4-88DC851794F4}"/>
              </a:ext>
            </a:extLst>
          </p:cNvPr>
          <p:cNvPicPr>
            <a:picLocks noChangeAspect="1"/>
          </p:cNvPicPr>
          <p:nvPr/>
        </p:nvPicPr>
        <p:blipFill>
          <a:blip r:embed="rId6"/>
          <a:stretch>
            <a:fillRect/>
          </a:stretch>
        </p:blipFill>
        <p:spPr>
          <a:xfrm>
            <a:off x="8080828" y="4317059"/>
            <a:ext cx="4005424" cy="2484377"/>
          </a:xfrm>
          <a:prstGeom prst="rect">
            <a:avLst/>
          </a:prstGeom>
        </p:spPr>
      </p:pic>
      <p:pic>
        <p:nvPicPr>
          <p:cNvPr id="11" name="Picture 10">
            <a:extLst>
              <a:ext uri="{FF2B5EF4-FFF2-40B4-BE49-F238E27FC236}">
                <a16:creationId xmlns:a16="http://schemas.microsoft.com/office/drawing/2014/main" id="{7E31575C-EF3A-62D3-7436-0B4723450BF1}"/>
              </a:ext>
            </a:extLst>
          </p:cNvPr>
          <p:cNvPicPr>
            <a:picLocks noChangeAspect="1"/>
          </p:cNvPicPr>
          <p:nvPr/>
        </p:nvPicPr>
        <p:blipFill>
          <a:blip r:embed="rId7"/>
          <a:stretch>
            <a:fillRect/>
          </a:stretch>
        </p:blipFill>
        <p:spPr>
          <a:xfrm>
            <a:off x="70856" y="4317059"/>
            <a:ext cx="4006485" cy="2485035"/>
          </a:xfrm>
          <a:prstGeom prst="rect">
            <a:avLst/>
          </a:prstGeom>
        </p:spPr>
      </p:pic>
      <p:pic>
        <p:nvPicPr>
          <p:cNvPr id="12" name="Picture 11">
            <a:extLst>
              <a:ext uri="{FF2B5EF4-FFF2-40B4-BE49-F238E27FC236}">
                <a16:creationId xmlns:a16="http://schemas.microsoft.com/office/drawing/2014/main" id="{9761B8FB-B725-61DF-1784-FD1726D3ACCD}"/>
              </a:ext>
            </a:extLst>
          </p:cNvPr>
          <p:cNvPicPr>
            <a:picLocks noChangeAspect="1"/>
          </p:cNvPicPr>
          <p:nvPr/>
        </p:nvPicPr>
        <p:blipFill>
          <a:blip r:embed="rId8"/>
          <a:stretch>
            <a:fillRect/>
          </a:stretch>
        </p:blipFill>
        <p:spPr>
          <a:xfrm>
            <a:off x="4080338" y="4317059"/>
            <a:ext cx="4006485" cy="2485035"/>
          </a:xfrm>
          <a:prstGeom prst="rect">
            <a:avLst/>
          </a:prstGeom>
        </p:spPr>
      </p:pic>
      <p:sp>
        <p:nvSpPr>
          <p:cNvPr id="13" name="Arrow: Down 12">
            <a:extLst>
              <a:ext uri="{FF2B5EF4-FFF2-40B4-BE49-F238E27FC236}">
                <a16:creationId xmlns:a16="http://schemas.microsoft.com/office/drawing/2014/main" id="{7C2AE078-20CC-967B-C6D7-B276DC9C4491}"/>
              </a:ext>
            </a:extLst>
          </p:cNvPr>
          <p:cNvSpPr/>
          <p:nvPr/>
        </p:nvSpPr>
        <p:spPr>
          <a:xfrm>
            <a:off x="838199" y="3851412"/>
            <a:ext cx="330843" cy="56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687A6ED6-FD0C-92F1-6627-2E7DBFDA9F1E}"/>
              </a:ext>
            </a:extLst>
          </p:cNvPr>
          <p:cNvSpPr/>
          <p:nvPr/>
        </p:nvSpPr>
        <p:spPr>
          <a:xfrm>
            <a:off x="4867768" y="3851411"/>
            <a:ext cx="330843" cy="56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720C8C06-BC62-D435-405F-5609F4E58424}"/>
              </a:ext>
            </a:extLst>
          </p:cNvPr>
          <p:cNvSpPr/>
          <p:nvPr/>
        </p:nvSpPr>
        <p:spPr>
          <a:xfrm>
            <a:off x="8838944" y="3851411"/>
            <a:ext cx="330843" cy="5668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BDC35975-A9F8-54F5-1468-79A73E182AD0}"/>
              </a:ext>
            </a:extLst>
          </p:cNvPr>
          <p:cNvCxnSpPr/>
          <p:nvPr/>
        </p:nvCxnSpPr>
        <p:spPr>
          <a:xfrm>
            <a:off x="10220446" y="4815068"/>
            <a:ext cx="0" cy="1724628"/>
          </a:xfrm>
          <a:prstGeom prst="line">
            <a:avLst/>
          </a:prstGeom>
          <a:ln w="381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Arrow: Right 23">
            <a:extLst>
              <a:ext uri="{FF2B5EF4-FFF2-40B4-BE49-F238E27FC236}">
                <a16:creationId xmlns:a16="http://schemas.microsoft.com/office/drawing/2014/main" id="{B619303D-8EAA-A3AC-06DA-7F4E0DD3153E}"/>
              </a:ext>
            </a:extLst>
          </p:cNvPr>
          <p:cNvSpPr/>
          <p:nvPr/>
        </p:nvSpPr>
        <p:spPr>
          <a:xfrm>
            <a:off x="10309041" y="4768770"/>
            <a:ext cx="381964" cy="185195"/>
          </a:xfrm>
          <a:prstGeom prst="right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D1F932A-4950-912E-AFA3-8E5DF75D5631}"/>
              </a:ext>
            </a:extLst>
          </p:cNvPr>
          <p:cNvSpPr>
            <a:spLocks noGrp="1"/>
          </p:cNvSpPr>
          <p:nvPr>
            <p:ph type="sldNum" sz="quarter" idx="12"/>
          </p:nvPr>
        </p:nvSpPr>
        <p:spPr/>
        <p:txBody>
          <a:bodyPr/>
          <a:lstStyle/>
          <a:p>
            <a:fld id="{B580A228-D0D1-4E76-AAEC-33BFE4EAC542}" type="slidenum">
              <a:rPr lang="en-IN" smtClean="0"/>
              <a:t>10</a:t>
            </a:fld>
            <a:endParaRPr lang="en-IN"/>
          </a:p>
        </p:txBody>
      </p:sp>
    </p:spTree>
    <p:extLst>
      <p:ext uri="{BB962C8B-B14F-4D97-AF65-F5344CB8AC3E}">
        <p14:creationId xmlns:p14="http://schemas.microsoft.com/office/powerpoint/2010/main" val="123939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E8A40-88A1-E6D0-918B-F4A10DDF6CCA}"/>
            </a:ext>
          </a:extLst>
        </p:cNvPr>
        <p:cNvGrpSpPr/>
        <p:nvPr/>
      </p:nvGrpSpPr>
      <p:grpSpPr>
        <a:xfrm>
          <a:off x="0" y="0"/>
          <a:ext cx="0" cy="0"/>
          <a:chOff x="0" y="0"/>
          <a:chExt cx="0" cy="0"/>
        </a:xfrm>
      </p:grpSpPr>
      <p:pic>
        <p:nvPicPr>
          <p:cNvPr id="55" name="Picture 54">
            <a:extLst>
              <a:ext uri="{FF2B5EF4-FFF2-40B4-BE49-F238E27FC236}">
                <a16:creationId xmlns:a16="http://schemas.microsoft.com/office/drawing/2014/main" id="{7D535E36-1938-EE5D-3CA4-3A60F8A94F34}"/>
              </a:ext>
            </a:extLst>
          </p:cNvPr>
          <p:cNvPicPr>
            <a:picLocks noChangeAspect="1"/>
          </p:cNvPicPr>
          <p:nvPr/>
        </p:nvPicPr>
        <p:blipFill>
          <a:blip r:embed="rId3"/>
          <a:stretch>
            <a:fillRect/>
          </a:stretch>
        </p:blipFill>
        <p:spPr>
          <a:xfrm>
            <a:off x="3309956" y="4956552"/>
            <a:ext cx="1514474" cy="1517045"/>
          </a:xfrm>
          <a:prstGeom prst="rect">
            <a:avLst/>
          </a:prstGeom>
        </p:spPr>
      </p:pic>
      <p:pic>
        <p:nvPicPr>
          <p:cNvPr id="51" name="Picture 50">
            <a:extLst>
              <a:ext uri="{FF2B5EF4-FFF2-40B4-BE49-F238E27FC236}">
                <a16:creationId xmlns:a16="http://schemas.microsoft.com/office/drawing/2014/main" id="{254D6F90-9BC6-1088-B898-9A7BAF3A6FAA}"/>
              </a:ext>
            </a:extLst>
          </p:cNvPr>
          <p:cNvPicPr>
            <a:picLocks noChangeAspect="1"/>
          </p:cNvPicPr>
          <p:nvPr/>
        </p:nvPicPr>
        <p:blipFill>
          <a:blip r:embed="rId4"/>
          <a:stretch>
            <a:fillRect/>
          </a:stretch>
        </p:blipFill>
        <p:spPr>
          <a:xfrm>
            <a:off x="1777938" y="4973596"/>
            <a:ext cx="1514474" cy="1517045"/>
          </a:xfrm>
          <a:prstGeom prst="rect">
            <a:avLst/>
          </a:prstGeom>
        </p:spPr>
      </p:pic>
      <p:pic>
        <p:nvPicPr>
          <p:cNvPr id="46" name="Picture 45">
            <a:extLst>
              <a:ext uri="{FF2B5EF4-FFF2-40B4-BE49-F238E27FC236}">
                <a16:creationId xmlns:a16="http://schemas.microsoft.com/office/drawing/2014/main" id="{CC6206E3-3543-0050-9C79-A62BBF7808A3}"/>
              </a:ext>
            </a:extLst>
          </p:cNvPr>
          <p:cNvPicPr>
            <a:picLocks noChangeAspect="1"/>
          </p:cNvPicPr>
          <p:nvPr/>
        </p:nvPicPr>
        <p:blipFill>
          <a:blip r:embed="rId5"/>
          <a:stretch>
            <a:fillRect/>
          </a:stretch>
        </p:blipFill>
        <p:spPr>
          <a:xfrm>
            <a:off x="246062" y="4929843"/>
            <a:ext cx="1528728" cy="1531323"/>
          </a:xfrm>
          <a:prstGeom prst="rect">
            <a:avLst/>
          </a:prstGeom>
        </p:spPr>
      </p:pic>
      <p:pic>
        <p:nvPicPr>
          <p:cNvPr id="36" name="Picture 35">
            <a:extLst>
              <a:ext uri="{FF2B5EF4-FFF2-40B4-BE49-F238E27FC236}">
                <a16:creationId xmlns:a16="http://schemas.microsoft.com/office/drawing/2014/main" id="{AC4CE95C-051A-BDBB-2CAA-B0900FB4B8A9}"/>
              </a:ext>
            </a:extLst>
          </p:cNvPr>
          <p:cNvPicPr>
            <a:picLocks noChangeAspect="1"/>
          </p:cNvPicPr>
          <p:nvPr/>
        </p:nvPicPr>
        <p:blipFill>
          <a:blip r:embed="rId6"/>
          <a:stretch>
            <a:fillRect/>
          </a:stretch>
        </p:blipFill>
        <p:spPr>
          <a:xfrm>
            <a:off x="3311829" y="3472448"/>
            <a:ext cx="1514474" cy="1517045"/>
          </a:xfrm>
          <a:prstGeom prst="rect">
            <a:avLst/>
          </a:prstGeom>
        </p:spPr>
      </p:pic>
      <p:pic>
        <p:nvPicPr>
          <p:cNvPr id="25" name="Picture 24">
            <a:extLst>
              <a:ext uri="{FF2B5EF4-FFF2-40B4-BE49-F238E27FC236}">
                <a16:creationId xmlns:a16="http://schemas.microsoft.com/office/drawing/2014/main" id="{CE11BFFF-E80A-AA0E-80B3-A48A0D36B1BB}"/>
              </a:ext>
            </a:extLst>
          </p:cNvPr>
          <p:cNvPicPr>
            <a:picLocks noChangeAspect="1"/>
          </p:cNvPicPr>
          <p:nvPr/>
        </p:nvPicPr>
        <p:blipFill>
          <a:blip r:embed="rId7"/>
          <a:stretch>
            <a:fillRect/>
          </a:stretch>
        </p:blipFill>
        <p:spPr>
          <a:xfrm>
            <a:off x="1788277" y="3472595"/>
            <a:ext cx="1514474" cy="1517045"/>
          </a:xfrm>
          <a:prstGeom prst="rect">
            <a:avLst/>
          </a:prstGeom>
        </p:spPr>
      </p:pic>
      <p:pic>
        <p:nvPicPr>
          <p:cNvPr id="22" name="Picture 21">
            <a:extLst>
              <a:ext uri="{FF2B5EF4-FFF2-40B4-BE49-F238E27FC236}">
                <a16:creationId xmlns:a16="http://schemas.microsoft.com/office/drawing/2014/main" id="{E65E721C-84A5-0960-0A89-4C90F0C9BDF6}"/>
              </a:ext>
            </a:extLst>
          </p:cNvPr>
          <p:cNvPicPr>
            <a:picLocks noChangeAspect="1"/>
          </p:cNvPicPr>
          <p:nvPr/>
        </p:nvPicPr>
        <p:blipFill>
          <a:blip r:embed="rId8"/>
          <a:stretch>
            <a:fillRect/>
          </a:stretch>
        </p:blipFill>
        <p:spPr>
          <a:xfrm>
            <a:off x="244894" y="3453477"/>
            <a:ext cx="1514474" cy="1517045"/>
          </a:xfrm>
          <a:prstGeom prst="rect">
            <a:avLst/>
          </a:prstGeom>
        </p:spPr>
      </p:pic>
      <p:pic>
        <p:nvPicPr>
          <p:cNvPr id="19" name="Picture 18">
            <a:extLst>
              <a:ext uri="{FF2B5EF4-FFF2-40B4-BE49-F238E27FC236}">
                <a16:creationId xmlns:a16="http://schemas.microsoft.com/office/drawing/2014/main" id="{3066EF6E-FB4B-43CF-2D2E-311F050D64A6}"/>
              </a:ext>
            </a:extLst>
          </p:cNvPr>
          <p:cNvPicPr>
            <a:picLocks noChangeAspect="1"/>
          </p:cNvPicPr>
          <p:nvPr/>
        </p:nvPicPr>
        <p:blipFill>
          <a:blip r:embed="rId9"/>
          <a:stretch>
            <a:fillRect/>
          </a:stretch>
        </p:blipFill>
        <p:spPr>
          <a:xfrm>
            <a:off x="3309956" y="1953571"/>
            <a:ext cx="1514474" cy="1517045"/>
          </a:xfrm>
          <a:prstGeom prst="rect">
            <a:avLst/>
          </a:prstGeom>
        </p:spPr>
      </p:pic>
      <p:pic>
        <p:nvPicPr>
          <p:cNvPr id="16" name="Picture 15">
            <a:extLst>
              <a:ext uri="{FF2B5EF4-FFF2-40B4-BE49-F238E27FC236}">
                <a16:creationId xmlns:a16="http://schemas.microsoft.com/office/drawing/2014/main" id="{DDD806E8-F9E7-CFC0-5B37-F0C9845309E2}"/>
              </a:ext>
            </a:extLst>
          </p:cNvPr>
          <p:cNvPicPr>
            <a:picLocks noChangeAspect="1"/>
          </p:cNvPicPr>
          <p:nvPr/>
        </p:nvPicPr>
        <p:blipFill>
          <a:blip r:embed="rId10"/>
          <a:stretch>
            <a:fillRect/>
          </a:stretch>
        </p:blipFill>
        <p:spPr>
          <a:xfrm>
            <a:off x="1777938" y="1915916"/>
            <a:ext cx="1514474" cy="1517045"/>
          </a:xfrm>
          <a:prstGeom prst="rect">
            <a:avLst/>
          </a:prstGeom>
        </p:spPr>
      </p:pic>
      <p:pic>
        <p:nvPicPr>
          <p:cNvPr id="12" name="Picture 11">
            <a:extLst>
              <a:ext uri="{FF2B5EF4-FFF2-40B4-BE49-F238E27FC236}">
                <a16:creationId xmlns:a16="http://schemas.microsoft.com/office/drawing/2014/main" id="{95E8B075-2C6A-949C-D092-6982EAFE32C8}"/>
              </a:ext>
            </a:extLst>
          </p:cNvPr>
          <p:cNvPicPr>
            <a:picLocks noChangeAspect="1"/>
          </p:cNvPicPr>
          <p:nvPr/>
        </p:nvPicPr>
        <p:blipFill>
          <a:blip r:embed="rId11"/>
          <a:stretch>
            <a:fillRect/>
          </a:stretch>
        </p:blipFill>
        <p:spPr>
          <a:xfrm>
            <a:off x="282988" y="1887479"/>
            <a:ext cx="1514474" cy="1517045"/>
          </a:xfrm>
          <a:prstGeom prst="rect">
            <a:avLst/>
          </a:prstGeom>
        </p:spPr>
      </p:pic>
      <p:pic>
        <p:nvPicPr>
          <p:cNvPr id="9" name="Picture 8">
            <a:extLst>
              <a:ext uri="{FF2B5EF4-FFF2-40B4-BE49-F238E27FC236}">
                <a16:creationId xmlns:a16="http://schemas.microsoft.com/office/drawing/2014/main" id="{8B3C1299-54AA-AD6F-F440-701DC6D4A526}"/>
              </a:ext>
            </a:extLst>
          </p:cNvPr>
          <p:cNvPicPr>
            <a:picLocks noChangeAspect="1"/>
          </p:cNvPicPr>
          <p:nvPr/>
        </p:nvPicPr>
        <p:blipFill>
          <a:blip r:embed="rId12"/>
          <a:stretch>
            <a:fillRect/>
          </a:stretch>
        </p:blipFill>
        <p:spPr>
          <a:xfrm>
            <a:off x="5005040" y="2572404"/>
            <a:ext cx="6812890" cy="4225717"/>
          </a:xfrm>
          <a:prstGeom prst="rect">
            <a:avLst/>
          </a:prstGeom>
        </p:spPr>
      </p:pic>
      <p:sp>
        <p:nvSpPr>
          <p:cNvPr id="27" name="TextBox 26">
            <a:extLst>
              <a:ext uri="{FF2B5EF4-FFF2-40B4-BE49-F238E27FC236}">
                <a16:creationId xmlns:a16="http://schemas.microsoft.com/office/drawing/2014/main" id="{A6C30EA0-41E7-ADFE-C098-B613937BB5AD}"/>
              </a:ext>
            </a:extLst>
          </p:cNvPr>
          <p:cNvSpPr txBox="1"/>
          <p:nvPr/>
        </p:nvSpPr>
        <p:spPr>
          <a:xfrm>
            <a:off x="440518" y="2030702"/>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0.129</a:t>
            </a:r>
          </a:p>
        </p:txBody>
      </p:sp>
      <p:sp>
        <p:nvSpPr>
          <p:cNvPr id="28" name="TextBox 27">
            <a:extLst>
              <a:ext uri="{FF2B5EF4-FFF2-40B4-BE49-F238E27FC236}">
                <a16:creationId xmlns:a16="http://schemas.microsoft.com/office/drawing/2014/main" id="{41DD886D-4588-5EE5-73B2-F2E000684E27}"/>
              </a:ext>
            </a:extLst>
          </p:cNvPr>
          <p:cNvSpPr txBox="1"/>
          <p:nvPr/>
        </p:nvSpPr>
        <p:spPr>
          <a:xfrm>
            <a:off x="1974354" y="2035032"/>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0.133</a:t>
            </a:r>
          </a:p>
        </p:txBody>
      </p:sp>
      <p:sp>
        <p:nvSpPr>
          <p:cNvPr id="29" name="TextBox 28">
            <a:extLst>
              <a:ext uri="{FF2B5EF4-FFF2-40B4-BE49-F238E27FC236}">
                <a16:creationId xmlns:a16="http://schemas.microsoft.com/office/drawing/2014/main" id="{8D1968B3-29D4-31B3-DC6E-2BB43BDCA842}"/>
              </a:ext>
            </a:extLst>
          </p:cNvPr>
          <p:cNvSpPr txBox="1"/>
          <p:nvPr/>
        </p:nvSpPr>
        <p:spPr>
          <a:xfrm>
            <a:off x="3490276" y="2035032"/>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0.128</a:t>
            </a:r>
          </a:p>
        </p:txBody>
      </p:sp>
      <p:sp>
        <p:nvSpPr>
          <p:cNvPr id="30" name="TextBox 29">
            <a:extLst>
              <a:ext uri="{FF2B5EF4-FFF2-40B4-BE49-F238E27FC236}">
                <a16:creationId xmlns:a16="http://schemas.microsoft.com/office/drawing/2014/main" id="{11116994-025E-59E7-EF78-CF5B3EBC9F45}"/>
              </a:ext>
            </a:extLst>
          </p:cNvPr>
          <p:cNvSpPr txBox="1"/>
          <p:nvPr/>
        </p:nvSpPr>
        <p:spPr>
          <a:xfrm>
            <a:off x="426795" y="3547213"/>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0.131</a:t>
            </a:r>
          </a:p>
        </p:txBody>
      </p:sp>
      <p:sp>
        <p:nvSpPr>
          <p:cNvPr id="31" name="TextBox 30">
            <a:extLst>
              <a:ext uri="{FF2B5EF4-FFF2-40B4-BE49-F238E27FC236}">
                <a16:creationId xmlns:a16="http://schemas.microsoft.com/office/drawing/2014/main" id="{A383BD63-B2FF-E91A-2C73-5BD0DC990D9D}"/>
              </a:ext>
            </a:extLst>
          </p:cNvPr>
          <p:cNvSpPr txBox="1"/>
          <p:nvPr/>
        </p:nvSpPr>
        <p:spPr>
          <a:xfrm>
            <a:off x="1956439" y="3547213"/>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0.131</a:t>
            </a:r>
          </a:p>
        </p:txBody>
      </p:sp>
      <p:sp>
        <p:nvSpPr>
          <p:cNvPr id="32" name="TextBox 31">
            <a:extLst>
              <a:ext uri="{FF2B5EF4-FFF2-40B4-BE49-F238E27FC236}">
                <a16:creationId xmlns:a16="http://schemas.microsoft.com/office/drawing/2014/main" id="{A37A5830-C24F-D6F7-69FC-B19A706A8F80}"/>
              </a:ext>
            </a:extLst>
          </p:cNvPr>
          <p:cNvSpPr txBox="1"/>
          <p:nvPr/>
        </p:nvSpPr>
        <p:spPr>
          <a:xfrm>
            <a:off x="3454452" y="3547213"/>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0.133</a:t>
            </a:r>
          </a:p>
        </p:txBody>
      </p:sp>
      <p:sp>
        <p:nvSpPr>
          <p:cNvPr id="33" name="TextBox 32">
            <a:extLst>
              <a:ext uri="{FF2B5EF4-FFF2-40B4-BE49-F238E27FC236}">
                <a16:creationId xmlns:a16="http://schemas.microsoft.com/office/drawing/2014/main" id="{327B8883-8453-A4F8-16BB-FF66A697410D}"/>
              </a:ext>
            </a:extLst>
          </p:cNvPr>
          <p:cNvSpPr txBox="1"/>
          <p:nvPr/>
        </p:nvSpPr>
        <p:spPr>
          <a:xfrm>
            <a:off x="426794" y="5065707"/>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0.126</a:t>
            </a:r>
          </a:p>
        </p:txBody>
      </p:sp>
      <p:sp>
        <p:nvSpPr>
          <p:cNvPr id="34" name="TextBox 33">
            <a:extLst>
              <a:ext uri="{FF2B5EF4-FFF2-40B4-BE49-F238E27FC236}">
                <a16:creationId xmlns:a16="http://schemas.microsoft.com/office/drawing/2014/main" id="{C67E30DE-C158-6065-452D-D760221C52D5}"/>
              </a:ext>
            </a:extLst>
          </p:cNvPr>
          <p:cNvSpPr txBox="1"/>
          <p:nvPr/>
        </p:nvSpPr>
        <p:spPr>
          <a:xfrm>
            <a:off x="1956439" y="5083644"/>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0.132</a:t>
            </a:r>
          </a:p>
        </p:txBody>
      </p:sp>
      <p:sp>
        <p:nvSpPr>
          <p:cNvPr id="35" name="TextBox 34">
            <a:extLst>
              <a:ext uri="{FF2B5EF4-FFF2-40B4-BE49-F238E27FC236}">
                <a16:creationId xmlns:a16="http://schemas.microsoft.com/office/drawing/2014/main" id="{18B71FAA-FC0E-05E5-3348-57207C235B1C}"/>
              </a:ext>
            </a:extLst>
          </p:cNvPr>
          <p:cNvSpPr txBox="1"/>
          <p:nvPr/>
        </p:nvSpPr>
        <p:spPr>
          <a:xfrm>
            <a:off x="3483726" y="5073484"/>
            <a:ext cx="1039597" cy="287980"/>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MAE = 0.126</a:t>
            </a:r>
          </a:p>
        </p:txBody>
      </p:sp>
      <p:sp>
        <p:nvSpPr>
          <p:cNvPr id="3" name="TextBox 2">
            <a:extLst>
              <a:ext uri="{FF2B5EF4-FFF2-40B4-BE49-F238E27FC236}">
                <a16:creationId xmlns:a16="http://schemas.microsoft.com/office/drawing/2014/main" id="{662F197D-CFB7-F068-671B-C5443B5C1211}"/>
              </a:ext>
            </a:extLst>
          </p:cNvPr>
          <p:cNvSpPr txBox="1"/>
          <p:nvPr/>
        </p:nvSpPr>
        <p:spPr>
          <a:xfrm>
            <a:off x="5812317" y="4448913"/>
            <a:ext cx="317398" cy="344587"/>
          </a:xfrm>
          <a:prstGeom prst="rect">
            <a:avLst/>
          </a:prstGeom>
          <a:noFill/>
        </p:spPr>
        <p:txBody>
          <a:bodyPr wrap="square" rtlCol="0">
            <a:spAutoFit/>
          </a:bodyPr>
          <a:lstStyle/>
          <a:p>
            <a:r>
              <a:rPr lang="en-IN" sz="1400" b="1" dirty="0"/>
              <a:t>a</a:t>
            </a:r>
            <a:endParaRPr lang="en-IN" sz="1000" b="1" dirty="0"/>
          </a:p>
        </p:txBody>
      </p:sp>
      <p:sp>
        <p:nvSpPr>
          <p:cNvPr id="4" name="TextBox 3">
            <a:extLst>
              <a:ext uri="{FF2B5EF4-FFF2-40B4-BE49-F238E27FC236}">
                <a16:creationId xmlns:a16="http://schemas.microsoft.com/office/drawing/2014/main" id="{19917A9C-59A3-3705-7036-ADD0DFD65B56}"/>
              </a:ext>
            </a:extLst>
          </p:cNvPr>
          <p:cNvSpPr txBox="1"/>
          <p:nvPr/>
        </p:nvSpPr>
        <p:spPr>
          <a:xfrm>
            <a:off x="6481347" y="3374919"/>
            <a:ext cx="317398" cy="344587"/>
          </a:xfrm>
          <a:prstGeom prst="rect">
            <a:avLst/>
          </a:prstGeom>
          <a:noFill/>
        </p:spPr>
        <p:txBody>
          <a:bodyPr wrap="square" rtlCol="0">
            <a:spAutoFit/>
          </a:bodyPr>
          <a:lstStyle/>
          <a:p>
            <a:r>
              <a:rPr lang="en-IN" sz="1400" b="1" dirty="0"/>
              <a:t>b</a:t>
            </a:r>
            <a:endParaRPr lang="en-IN" sz="1000" b="1" dirty="0"/>
          </a:p>
        </p:txBody>
      </p:sp>
      <p:sp>
        <p:nvSpPr>
          <p:cNvPr id="6" name="TextBox 5">
            <a:extLst>
              <a:ext uri="{FF2B5EF4-FFF2-40B4-BE49-F238E27FC236}">
                <a16:creationId xmlns:a16="http://schemas.microsoft.com/office/drawing/2014/main" id="{79A72A16-03E7-57B4-DE8E-341E1D278A7D}"/>
              </a:ext>
            </a:extLst>
          </p:cNvPr>
          <p:cNvSpPr txBox="1"/>
          <p:nvPr/>
        </p:nvSpPr>
        <p:spPr>
          <a:xfrm>
            <a:off x="7200528" y="5271521"/>
            <a:ext cx="317398" cy="344587"/>
          </a:xfrm>
          <a:prstGeom prst="rect">
            <a:avLst/>
          </a:prstGeom>
          <a:noFill/>
        </p:spPr>
        <p:txBody>
          <a:bodyPr wrap="square" rtlCol="0">
            <a:spAutoFit/>
          </a:bodyPr>
          <a:lstStyle/>
          <a:p>
            <a:r>
              <a:rPr lang="en-IN" sz="1400" b="1" dirty="0"/>
              <a:t>c</a:t>
            </a:r>
            <a:endParaRPr lang="en-IN" sz="1000" b="1" dirty="0"/>
          </a:p>
        </p:txBody>
      </p:sp>
      <p:sp>
        <p:nvSpPr>
          <p:cNvPr id="8" name="TextBox 7">
            <a:extLst>
              <a:ext uri="{FF2B5EF4-FFF2-40B4-BE49-F238E27FC236}">
                <a16:creationId xmlns:a16="http://schemas.microsoft.com/office/drawing/2014/main" id="{02378DC7-1F64-593F-3F79-02434FCC1F88}"/>
              </a:ext>
            </a:extLst>
          </p:cNvPr>
          <p:cNvSpPr txBox="1"/>
          <p:nvPr/>
        </p:nvSpPr>
        <p:spPr>
          <a:xfrm>
            <a:off x="7856646" y="3565617"/>
            <a:ext cx="317398" cy="307777"/>
          </a:xfrm>
          <a:prstGeom prst="rect">
            <a:avLst/>
          </a:prstGeom>
          <a:noFill/>
        </p:spPr>
        <p:txBody>
          <a:bodyPr wrap="square" rtlCol="0">
            <a:spAutoFit/>
          </a:bodyPr>
          <a:lstStyle/>
          <a:p>
            <a:r>
              <a:rPr lang="en-IN" sz="1400" b="1" dirty="0"/>
              <a:t>d</a:t>
            </a:r>
            <a:endParaRPr lang="en-IN" sz="1000" b="1" dirty="0"/>
          </a:p>
        </p:txBody>
      </p:sp>
      <p:sp>
        <p:nvSpPr>
          <p:cNvPr id="10" name="TextBox 9">
            <a:extLst>
              <a:ext uri="{FF2B5EF4-FFF2-40B4-BE49-F238E27FC236}">
                <a16:creationId xmlns:a16="http://schemas.microsoft.com/office/drawing/2014/main" id="{C49A9CC8-E92E-0ED6-48A5-3BA82319F88B}"/>
              </a:ext>
            </a:extLst>
          </p:cNvPr>
          <p:cNvSpPr txBox="1"/>
          <p:nvPr/>
        </p:nvSpPr>
        <p:spPr>
          <a:xfrm>
            <a:off x="8593589" y="4047626"/>
            <a:ext cx="317398" cy="344587"/>
          </a:xfrm>
          <a:prstGeom prst="rect">
            <a:avLst/>
          </a:prstGeom>
          <a:noFill/>
        </p:spPr>
        <p:txBody>
          <a:bodyPr wrap="square" rtlCol="0">
            <a:spAutoFit/>
          </a:bodyPr>
          <a:lstStyle/>
          <a:p>
            <a:r>
              <a:rPr lang="en-IN" sz="1400" b="1" dirty="0"/>
              <a:t>e</a:t>
            </a:r>
            <a:endParaRPr lang="en-IN" sz="1000" b="1" dirty="0"/>
          </a:p>
        </p:txBody>
      </p:sp>
      <p:sp>
        <p:nvSpPr>
          <p:cNvPr id="11" name="TextBox 10">
            <a:extLst>
              <a:ext uri="{FF2B5EF4-FFF2-40B4-BE49-F238E27FC236}">
                <a16:creationId xmlns:a16="http://schemas.microsoft.com/office/drawing/2014/main" id="{8191B3DA-081B-0AA5-614A-729DC58CC4A6}"/>
              </a:ext>
            </a:extLst>
          </p:cNvPr>
          <p:cNvSpPr txBox="1"/>
          <p:nvPr/>
        </p:nvSpPr>
        <p:spPr>
          <a:xfrm>
            <a:off x="9254545" y="3123791"/>
            <a:ext cx="317398" cy="344587"/>
          </a:xfrm>
          <a:prstGeom prst="rect">
            <a:avLst/>
          </a:prstGeom>
          <a:noFill/>
        </p:spPr>
        <p:txBody>
          <a:bodyPr wrap="square" rtlCol="0">
            <a:spAutoFit/>
          </a:bodyPr>
          <a:lstStyle/>
          <a:p>
            <a:r>
              <a:rPr lang="en-IN" sz="1400" b="1" dirty="0"/>
              <a:t>f</a:t>
            </a:r>
            <a:endParaRPr lang="en-IN" sz="1000" b="1" dirty="0"/>
          </a:p>
        </p:txBody>
      </p:sp>
      <p:sp>
        <p:nvSpPr>
          <p:cNvPr id="13" name="TextBox 12">
            <a:extLst>
              <a:ext uri="{FF2B5EF4-FFF2-40B4-BE49-F238E27FC236}">
                <a16:creationId xmlns:a16="http://schemas.microsoft.com/office/drawing/2014/main" id="{DC97F822-22D0-DE30-F01F-3112D3860296}"/>
              </a:ext>
            </a:extLst>
          </p:cNvPr>
          <p:cNvSpPr txBox="1"/>
          <p:nvPr/>
        </p:nvSpPr>
        <p:spPr>
          <a:xfrm>
            <a:off x="9947659" y="5209697"/>
            <a:ext cx="317398" cy="344587"/>
          </a:xfrm>
          <a:prstGeom prst="rect">
            <a:avLst/>
          </a:prstGeom>
          <a:noFill/>
        </p:spPr>
        <p:txBody>
          <a:bodyPr wrap="square" rtlCol="0">
            <a:spAutoFit/>
          </a:bodyPr>
          <a:lstStyle/>
          <a:p>
            <a:r>
              <a:rPr lang="en-IN" sz="1400" b="1" dirty="0"/>
              <a:t>g</a:t>
            </a:r>
            <a:endParaRPr lang="en-IN" sz="1000" b="1" dirty="0"/>
          </a:p>
        </p:txBody>
      </p:sp>
      <p:sp>
        <p:nvSpPr>
          <p:cNvPr id="15" name="TextBox 14">
            <a:extLst>
              <a:ext uri="{FF2B5EF4-FFF2-40B4-BE49-F238E27FC236}">
                <a16:creationId xmlns:a16="http://schemas.microsoft.com/office/drawing/2014/main" id="{B513DEB8-6EAD-36B8-1F29-46296E13BF9F}"/>
              </a:ext>
            </a:extLst>
          </p:cNvPr>
          <p:cNvSpPr txBox="1"/>
          <p:nvPr/>
        </p:nvSpPr>
        <p:spPr>
          <a:xfrm>
            <a:off x="10633869" y="3071852"/>
            <a:ext cx="317398" cy="344587"/>
          </a:xfrm>
          <a:prstGeom prst="rect">
            <a:avLst/>
          </a:prstGeom>
          <a:noFill/>
        </p:spPr>
        <p:txBody>
          <a:bodyPr wrap="square" rtlCol="0">
            <a:spAutoFit/>
          </a:bodyPr>
          <a:lstStyle/>
          <a:p>
            <a:r>
              <a:rPr lang="en-IN" sz="1400" b="1" dirty="0"/>
              <a:t>h</a:t>
            </a:r>
            <a:endParaRPr lang="en-IN" sz="1000" b="1" dirty="0"/>
          </a:p>
        </p:txBody>
      </p:sp>
      <p:sp>
        <p:nvSpPr>
          <p:cNvPr id="17" name="TextBox 16">
            <a:extLst>
              <a:ext uri="{FF2B5EF4-FFF2-40B4-BE49-F238E27FC236}">
                <a16:creationId xmlns:a16="http://schemas.microsoft.com/office/drawing/2014/main" id="{6B75CA99-C016-57B2-6080-E9650947BCC4}"/>
              </a:ext>
            </a:extLst>
          </p:cNvPr>
          <p:cNvSpPr txBox="1"/>
          <p:nvPr/>
        </p:nvSpPr>
        <p:spPr>
          <a:xfrm>
            <a:off x="11454091" y="5879395"/>
            <a:ext cx="317398" cy="344587"/>
          </a:xfrm>
          <a:prstGeom prst="rect">
            <a:avLst/>
          </a:prstGeom>
          <a:noFill/>
        </p:spPr>
        <p:txBody>
          <a:bodyPr wrap="square" rtlCol="0">
            <a:spAutoFit/>
          </a:bodyPr>
          <a:lstStyle/>
          <a:p>
            <a:r>
              <a:rPr lang="en-IN" sz="1400" b="1" dirty="0"/>
              <a:t>i</a:t>
            </a:r>
            <a:endParaRPr lang="en-IN" sz="1000" b="1" dirty="0"/>
          </a:p>
        </p:txBody>
      </p:sp>
      <p:sp>
        <p:nvSpPr>
          <p:cNvPr id="21" name="TextBox 20">
            <a:extLst>
              <a:ext uri="{FF2B5EF4-FFF2-40B4-BE49-F238E27FC236}">
                <a16:creationId xmlns:a16="http://schemas.microsoft.com/office/drawing/2014/main" id="{C782A050-0357-AA48-54DD-F3AF9FAED2F5}"/>
              </a:ext>
            </a:extLst>
          </p:cNvPr>
          <p:cNvSpPr txBox="1"/>
          <p:nvPr/>
        </p:nvSpPr>
        <p:spPr>
          <a:xfrm>
            <a:off x="1517001" y="3004583"/>
            <a:ext cx="265471" cy="307777"/>
          </a:xfrm>
          <a:prstGeom prst="rect">
            <a:avLst/>
          </a:prstGeom>
          <a:noFill/>
        </p:spPr>
        <p:txBody>
          <a:bodyPr wrap="square" rtlCol="0">
            <a:spAutoFit/>
          </a:bodyPr>
          <a:lstStyle/>
          <a:p>
            <a:r>
              <a:rPr lang="en-IN" sz="1400" b="1" dirty="0"/>
              <a:t>a</a:t>
            </a:r>
            <a:endParaRPr lang="en-IN" sz="1000" b="1" dirty="0"/>
          </a:p>
        </p:txBody>
      </p:sp>
      <p:sp>
        <p:nvSpPr>
          <p:cNvPr id="23" name="TextBox 22">
            <a:extLst>
              <a:ext uri="{FF2B5EF4-FFF2-40B4-BE49-F238E27FC236}">
                <a16:creationId xmlns:a16="http://schemas.microsoft.com/office/drawing/2014/main" id="{1F573D3D-1C2E-1A58-C637-1BC4818D8F48}"/>
              </a:ext>
            </a:extLst>
          </p:cNvPr>
          <p:cNvSpPr txBox="1"/>
          <p:nvPr/>
        </p:nvSpPr>
        <p:spPr>
          <a:xfrm>
            <a:off x="3065822" y="3015595"/>
            <a:ext cx="265471" cy="307777"/>
          </a:xfrm>
          <a:prstGeom prst="rect">
            <a:avLst/>
          </a:prstGeom>
          <a:noFill/>
        </p:spPr>
        <p:txBody>
          <a:bodyPr wrap="square" rtlCol="0">
            <a:spAutoFit/>
          </a:bodyPr>
          <a:lstStyle/>
          <a:p>
            <a:r>
              <a:rPr lang="en-IN" sz="1400" b="1" dirty="0"/>
              <a:t>b</a:t>
            </a:r>
            <a:endParaRPr lang="en-IN" sz="1000" b="1" dirty="0"/>
          </a:p>
        </p:txBody>
      </p:sp>
      <p:sp>
        <p:nvSpPr>
          <p:cNvPr id="38" name="TextBox 37">
            <a:extLst>
              <a:ext uri="{FF2B5EF4-FFF2-40B4-BE49-F238E27FC236}">
                <a16:creationId xmlns:a16="http://schemas.microsoft.com/office/drawing/2014/main" id="{56489E39-5E2D-E15C-8661-C8D7A09125B8}"/>
              </a:ext>
            </a:extLst>
          </p:cNvPr>
          <p:cNvSpPr txBox="1"/>
          <p:nvPr/>
        </p:nvSpPr>
        <p:spPr>
          <a:xfrm>
            <a:off x="4584577" y="3043465"/>
            <a:ext cx="265471" cy="307777"/>
          </a:xfrm>
          <a:prstGeom prst="rect">
            <a:avLst/>
          </a:prstGeom>
          <a:noFill/>
        </p:spPr>
        <p:txBody>
          <a:bodyPr wrap="square" rtlCol="0">
            <a:spAutoFit/>
          </a:bodyPr>
          <a:lstStyle/>
          <a:p>
            <a:r>
              <a:rPr lang="en-IN" sz="1400" b="1" dirty="0"/>
              <a:t>c</a:t>
            </a:r>
            <a:endParaRPr lang="en-IN" sz="1000" b="1" dirty="0"/>
          </a:p>
        </p:txBody>
      </p:sp>
      <p:sp>
        <p:nvSpPr>
          <p:cNvPr id="39" name="TextBox 38">
            <a:extLst>
              <a:ext uri="{FF2B5EF4-FFF2-40B4-BE49-F238E27FC236}">
                <a16:creationId xmlns:a16="http://schemas.microsoft.com/office/drawing/2014/main" id="{24C79CE9-926C-25DD-FD1F-20494E28A0A4}"/>
              </a:ext>
            </a:extLst>
          </p:cNvPr>
          <p:cNvSpPr txBox="1"/>
          <p:nvPr/>
        </p:nvSpPr>
        <p:spPr>
          <a:xfrm>
            <a:off x="1509609" y="4531375"/>
            <a:ext cx="265471" cy="307777"/>
          </a:xfrm>
          <a:prstGeom prst="rect">
            <a:avLst/>
          </a:prstGeom>
          <a:noFill/>
        </p:spPr>
        <p:txBody>
          <a:bodyPr wrap="square" rtlCol="0">
            <a:spAutoFit/>
          </a:bodyPr>
          <a:lstStyle/>
          <a:p>
            <a:r>
              <a:rPr lang="en-IN" sz="1400" b="1" dirty="0"/>
              <a:t>d</a:t>
            </a:r>
            <a:endParaRPr lang="en-IN" sz="1000" b="1" dirty="0"/>
          </a:p>
        </p:txBody>
      </p:sp>
      <p:sp>
        <p:nvSpPr>
          <p:cNvPr id="40" name="TextBox 39">
            <a:extLst>
              <a:ext uri="{FF2B5EF4-FFF2-40B4-BE49-F238E27FC236}">
                <a16:creationId xmlns:a16="http://schemas.microsoft.com/office/drawing/2014/main" id="{7A9F7DB5-C902-4D3B-7791-099D70A3A9C0}"/>
              </a:ext>
            </a:extLst>
          </p:cNvPr>
          <p:cNvSpPr txBox="1"/>
          <p:nvPr/>
        </p:nvSpPr>
        <p:spPr>
          <a:xfrm>
            <a:off x="3029049" y="4539054"/>
            <a:ext cx="265471" cy="307777"/>
          </a:xfrm>
          <a:prstGeom prst="rect">
            <a:avLst/>
          </a:prstGeom>
          <a:noFill/>
        </p:spPr>
        <p:txBody>
          <a:bodyPr wrap="square" rtlCol="0">
            <a:spAutoFit/>
          </a:bodyPr>
          <a:lstStyle/>
          <a:p>
            <a:r>
              <a:rPr lang="en-IN" sz="1400" b="1" dirty="0"/>
              <a:t>e</a:t>
            </a:r>
            <a:endParaRPr lang="en-IN" sz="1000" b="1" dirty="0"/>
          </a:p>
        </p:txBody>
      </p:sp>
      <p:sp>
        <p:nvSpPr>
          <p:cNvPr id="41" name="TextBox 40">
            <a:extLst>
              <a:ext uri="{FF2B5EF4-FFF2-40B4-BE49-F238E27FC236}">
                <a16:creationId xmlns:a16="http://schemas.microsoft.com/office/drawing/2014/main" id="{BA62AE43-CC27-C32F-2C83-50736C96E9A9}"/>
              </a:ext>
            </a:extLst>
          </p:cNvPr>
          <p:cNvSpPr txBox="1"/>
          <p:nvPr/>
        </p:nvSpPr>
        <p:spPr>
          <a:xfrm>
            <a:off x="4567376" y="4560871"/>
            <a:ext cx="265471" cy="307777"/>
          </a:xfrm>
          <a:prstGeom prst="rect">
            <a:avLst/>
          </a:prstGeom>
          <a:noFill/>
        </p:spPr>
        <p:txBody>
          <a:bodyPr wrap="square" rtlCol="0">
            <a:spAutoFit/>
          </a:bodyPr>
          <a:lstStyle/>
          <a:p>
            <a:r>
              <a:rPr lang="en-IN" sz="1400" b="1" dirty="0"/>
              <a:t>f</a:t>
            </a:r>
            <a:endParaRPr lang="en-IN" sz="1000" b="1" dirty="0"/>
          </a:p>
        </p:txBody>
      </p:sp>
      <p:sp>
        <p:nvSpPr>
          <p:cNvPr id="42" name="TextBox 41">
            <a:extLst>
              <a:ext uri="{FF2B5EF4-FFF2-40B4-BE49-F238E27FC236}">
                <a16:creationId xmlns:a16="http://schemas.microsoft.com/office/drawing/2014/main" id="{070B818F-E125-0231-A111-4611ACB2F0EE}"/>
              </a:ext>
            </a:extLst>
          </p:cNvPr>
          <p:cNvSpPr txBox="1"/>
          <p:nvPr/>
        </p:nvSpPr>
        <p:spPr>
          <a:xfrm>
            <a:off x="1537632" y="6018231"/>
            <a:ext cx="265471" cy="307777"/>
          </a:xfrm>
          <a:prstGeom prst="rect">
            <a:avLst/>
          </a:prstGeom>
          <a:noFill/>
        </p:spPr>
        <p:txBody>
          <a:bodyPr wrap="square" rtlCol="0">
            <a:spAutoFit/>
          </a:bodyPr>
          <a:lstStyle/>
          <a:p>
            <a:r>
              <a:rPr lang="en-IN" sz="1400" b="1" dirty="0"/>
              <a:t>g</a:t>
            </a:r>
            <a:endParaRPr lang="en-IN" sz="1000" b="1" dirty="0"/>
          </a:p>
        </p:txBody>
      </p:sp>
      <p:sp>
        <p:nvSpPr>
          <p:cNvPr id="43" name="TextBox 42">
            <a:extLst>
              <a:ext uri="{FF2B5EF4-FFF2-40B4-BE49-F238E27FC236}">
                <a16:creationId xmlns:a16="http://schemas.microsoft.com/office/drawing/2014/main" id="{EA7FB898-29DB-9ED5-2B4C-49BBECB7484F}"/>
              </a:ext>
            </a:extLst>
          </p:cNvPr>
          <p:cNvSpPr txBox="1"/>
          <p:nvPr/>
        </p:nvSpPr>
        <p:spPr>
          <a:xfrm>
            <a:off x="3044600" y="6051689"/>
            <a:ext cx="265471" cy="307777"/>
          </a:xfrm>
          <a:prstGeom prst="rect">
            <a:avLst/>
          </a:prstGeom>
          <a:noFill/>
        </p:spPr>
        <p:txBody>
          <a:bodyPr wrap="square" rtlCol="0">
            <a:spAutoFit/>
          </a:bodyPr>
          <a:lstStyle/>
          <a:p>
            <a:r>
              <a:rPr lang="en-IN" sz="1400" b="1" dirty="0"/>
              <a:t>h</a:t>
            </a:r>
            <a:endParaRPr lang="en-IN" sz="1000" b="1" dirty="0"/>
          </a:p>
        </p:txBody>
      </p:sp>
      <p:sp>
        <p:nvSpPr>
          <p:cNvPr id="44" name="TextBox 43">
            <a:extLst>
              <a:ext uri="{FF2B5EF4-FFF2-40B4-BE49-F238E27FC236}">
                <a16:creationId xmlns:a16="http://schemas.microsoft.com/office/drawing/2014/main" id="{76BB79E5-6AF6-8354-82D4-157A0B95BDA0}"/>
              </a:ext>
            </a:extLst>
          </p:cNvPr>
          <p:cNvSpPr txBox="1"/>
          <p:nvPr/>
        </p:nvSpPr>
        <p:spPr>
          <a:xfrm>
            <a:off x="4554144" y="6051689"/>
            <a:ext cx="265471" cy="307777"/>
          </a:xfrm>
          <a:prstGeom prst="rect">
            <a:avLst/>
          </a:prstGeom>
          <a:noFill/>
        </p:spPr>
        <p:txBody>
          <a:bodyPr wrap="square" rtlCol="0">
            <a:spAutoFit/>
          </a:bodyPr>
          <a:lstStyle/>
          <a:p>
            <a:r>
              <a:rPr lang="en-IN" sz="1400" b="1" dirty="0"/>
              <a:t>i</a:t>
            </a:r>
            <a:endParaRPr lang="en-IN" sz="1000" b="1" dirty="0"/>
          </a:p>
        </p:txBody>
      </p:sp>
      <p:sp>
        <p:nvSpPr>
          <p:cNvPr id="47" name="TextBox 46">
            <a:extLst>
              <a:ext uri="{FF2B5EF4-FFF2-40B4-BE49-F238E27FC236}">
                <a16:creationId xmlns:a16="http://schemas.microsoft.com/office/drawing/2014/main" id="{7530C0A5-BBF9-16CD-4BDF-A914A47846EF}"/>
              </a:ext>
            </a:extLst>
          </p:cNvPr>
          <p:cNvSpPr txBox="1"/>
          <p:nvPr/>
        </p:nvSpPr>
        <p:spPr>
          <a:xfrm>
            <a:off x="1539010" y="585089"/>
            <a:ext cx="9113979" cy="646331"/>
          </a:xfrm>
          <a:prstGeom prst="rect">
            <a:avLst/>
          </a:prstGeom>
          <a:noFill/>
        </p:spPr>
        <p:txBody>
          <a:bodyPr wrap="square">
            <a:spAutoFit/>
          </a:bodyPr>
          <a:lstStyle/>
          <a:p>
            <a:r>
              <a:rPr lang="en-US" sz="3600" dirty="0">
                <a:latin typeface="+mj-lt"/>
              </a:rPr>
              <a:t>Incorporation of 5-layer clusters in training data </a:t>
            </a:r>
            <a:endParaRPr lang="en-IN" sz="3600" dirty="0">
              <a:latin typeface="+mj-lt"/>
            </a:endParaRPr>
          </a:p>
        </p:txBody>
      </p:sp>
      <p:sp>
        <p:nvSpPr>
          <p:cNvPr id="68" name="Oval 67">
            <a:extLst>
              <a:ext uri="{FF2B5EF4-FFF2-40B4-BE49-F238E27FC236}">
                <a16:creationId xmlns:a16="http://schemas.microsoft.com/office/drawing/2014/main" id="{927A3567-07B6-CC0C-6A15-885956F97DF0}"/>
              </a:ext>
            </a:extLst>
          </p:cNvPr>
          <p:cNvSpPr/>
          <p:nvPr/>
        </p:nvSpPr>
        <p:spPr>
          <a:xfrm>
            <a:off x="2684624" y="5377030"/>
            <a:ext cx="544792" cy="19473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0" name="Straight Arrow Connector 69">
            <a:extLst>
              <a:ext uri="{FF2B5EF4-FFF2-40B4-BE49-F238E27FC236}">
                <a16:creationId xmlns:a16="http://schemas.microsoft.com/office/drawing/2014/main" id="{EF4D48F2-5D7D-D620-2833-A0BBB2D9F690}"/>
              </a:ext>
            </a:extLst>
          </p:cNvPr>
          <p:cNvCxnSpPr>
            <a:cxnSpLocks/>
          </p:cNvCxnSpPr>
          <p:nvPr/>
        </p:nvCxnSpPr>
        <p:spPr>
          <a:xfrm flipH="1" flipV="1">
            <a:off x="3096258" y="5556237"/>
            <a:ext cx="288150" cy="8575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83B8A57-E020-C648-EDD7-81AE29206381}"/>
              </a:ext>
            </a:extLst>
          </p:cNvPr>
          <p:cNvSpPr/>
          <p:nvPr/>
        </p:nvSpPr>
        <p:spPr>
          <a:xfrm>
            <a:off x="4255626" y="3956657"/>
            <a:ext cx="544792" cy="194735"/>
          </a:xfrm>
          <a:prstGeom prst="ellipse">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59" name="Straight Arrow Connector 58">
            <a:extLst>
              <a:ext uri="{FF2B5EF4-FFF2-40B4-BE49-F238E27FC236}">
                <a16:creationId xmlns:a16="http://schemas.microsoft.com/office/drawing/2014/main" id="{E8D11612-83EE-3D10-BAD5-F7009EC05739}"/>
              </a:ext>
            </a:extLst>
          </p:cNvPr>
          <p:cNvCxnSpPr>
            <a:cxnSpLocks/>
          </p:cNvCxnSpPr>
          <p:nvPr/>
        </p:nvCxnSpPr>
        <p:spPr>
          <a:xfrm flipH="1" flipV="1">
            <a:off x="4652178" y="4112064"/>
            <a:ext cx="242951" cy="3605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57291C9-F467-5E3A-35E4-90A31F8F7CE2}"/>
              </a:ext>
            </a:extLst>
          </p:cNvPr>
          <p:cNvSpPr txBox="1"/>
          <p:nvPr/>
        </p:nvSpPr>
        <p:spPr>
          <a:xfrm>
            <a:off x="8253918" y="1353407"/>
            <a:ext cx="3854244" cy="120032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dirty="0"/>
              <a:t>Learning rate = 0.001</a:t>
            </a:r>
          </a:p>
          <a:p>
            <a:pPr marL="285750" indent="-285750">
              <a:buFont typeface="Arial" panose="020B0604020202020204" pitchFamily="34" charset="0"/>
              <a:buChar char="•"/>
            </a:pPr>
            <a:r>
              <a:rPr lang="en-IN" dirty="0"/>
              <a:t>100 Epochs each</a:t>
            </a:r>
          </a:p>
          <a:p>
            <a:pPr marL="285750" indent="-285750">
              <a:buFont typeface="Arial" panose="020B0604020202020204" pitchFamily="34" charset="0"/>
              <a:buChar char="•"/>
            </a:pPr>
            <a:r>
              <a:rPr lang="en-IN" dirty="0"/>
              <a:t>Test ratio = 0.8 </a:t>
            </a:r>
          </a:p>
          <a:p>
            <a:pPr marL="285750" indent="-285750">
              <a:buFont typeface="Arial" panose="020B0604020202020204" pitchFamily="34" charset="0"/>
              <a:buChar char="•"/>
            </a:pPr>
            <a:r>
              <a:rPr lang="en-IN" dirty="0"/>
              <a:t>Average time : 56.6 sec per iteration</a:t>
            </a:r>
          </a:p>
        </p:txBody>
      </p:sp>
      <p:graphicFrame>
        <p:nvGraphicFramePr>
          <p:cNvPr id="66" name="Table 65">
            <a:extLst>
              <a:ext uri="{FF2B5EF4-FFF2-40B4-BE49-F238E27FC236}">
                <a16:creationId xmlns:a16="http://schemas.microsoft.com/office/drawing/2014/main" id="{9ED13B0D-EE00-696E-84A2-D60DF72E9228}"/>
              </a:ext>
            </a:extLst>
          </p:cNvPr>
          <p:cNvGraphicFramePr>
            <a:graphicFrameLocks noGrp="1"/>
          </p:cNvGraphicFramePr>
          <p:nvPr>
            <p:extLst>
              <p:ext uri="{D42A27DB-BD31-4B8C-83A1-F6EECF244321}">
                <p14:modId xmlns:p14="http://schemas.microsoft.com/office/powerpoint/2010/main" val="2523624677"/>
              </p:ext>
            </p:extLst>
          </p:nvPr>
        </p:nvGraphicFramePr>
        <p:xfrm>
          <a:off x="5072645" y="1305724"/>
          <a:ext cx="3101399" cy="1195754"/>
        </p:xfrm>
        <a:graphic>
          <a:graphicData uri="http://schemas.openxmlformats.org/drawingml/2006/table">
            <a:tbl>
              <a:tblPr firstRow="1" bandRow="1">
                <a:tableStyleId>{073A0DAA-6AF3-43AB-8588-CEC1D06C72B9}</a:tableStyleId>
              </a:tblPr>
              <a:tblGrid>
                <a:gridCol w="830566">
                  <a:extLst>
                    <a:ext uri="{9D8B030D-6E8A-4147-A177-3AD203B41FA5}">
                      <a16:colId xmlns:a16="http://schemas.microsoft.com/office/drawing/2014/main" val="259529212"/>
                    </a:ext>
                  </a:extLst>
                </a:gridCol>
                <a:gridCol w="765768">
                  <a:extLst>
                    <a:ext uri="{9D8B030D-6E8A-4147-A177-3AD203B41FA5}">
                      <a16:colId xmlns:a16="http://schemas.microsoft.com/office/drawing/2014/main" val="2944523468"/>
                    </a:ext>
                  </a:extLst>
                </a:gridCol>
                <a:gridCol w="729715">
                  <a:extLst>
                    <a:ext uri="{9D8B030D-6E8A-4147-A177-3AD203B41FA5}">
                      <a16:colId xmlns:a16="http://schemas.microsoft.com/office/drawing/2014/main" val="2430537189"/>
                    </a:ext>
                  </a:extLst>
                </a:gridCol>
                <a:gridCol w="775350">
                  <a:extLst>
                    <a:ext uri="{9D8B030D-6E8A-4147-A177-3AD203B41FA5}">
                      <a16:colId xmlns:a16="http://schemas.microsoft.com/office/drawing/2014/main" val="4286036041"/>
                    </a:ext>
                  </a:extLst>
                </a:gridCol>
              </a:tblGrid>
              <a:tr h="437271">
                <a:tc>
                  <a:txBody>
                    <a:bodyPr/>
                    <a:lstStyle/>
                    <a:p>
                      <a:pPr algn="ctr"/>
                      <a:r>
                        <a:rPr lang="en-IN" sz="1200" dirty="0"/>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3 –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4 –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5 – 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688384"/>
                  </a:ext>
                </a:extLst>
              </a:tr>
              <a:tr h="321212">
                <a:tc>
                  <a:txBody>
                    <a:bodyPr/>
                    <a:lstStyle/>
                    <a:p>
                      <a:pPr algn="ctr"/>
                      <a:r>
                        <a:rPr lang="en-IN" sz="1200" dirty="0"/>
                        <a:t>Training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1000 - 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087188"/>
                  </a:ext>
                </a:extLst>
              </a:tr>
              <a:tr h="437271">
                <a:tc>
                  <a:txBody>
                    <a:bodyPr/>
                    <a:lstStyle/>
                    <a:p>
                      <a:pPr algn="ctr"/>
                      <a:r>
                        <a:rPr lang="en-IN" sz="1200" dirty="0"/>
                        <a:t>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3954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2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774334"/>
                  </a:ext>
                </a:extLst>
              </a:tr>
            </a:tbl>
          </a:graphicData>
        </a:graphic>
      </p:graphicFrame>
      <p:sp>
        <p:nvSpPr>
          <p:cNvPr id="5" name="Slide Number Placeholder 4">
            <a:extLst>
              <a:ext uri="{FF2B5EF4-FFF2-40B4-BE49-F238E27FC236}">
                <a16:creationId xmlns:a16="http://schemas.microsoft.com/office/drawing/2014/main" id="{19C21DA7-2192-B2CC-BECE-779552071460}"/>
              </a:ext>
            </a:extLst>
          </p:cNvPr>
          <p:cNvSpPr>
            <a:spLocks noGrp="1"/>
          </p:cNvSpPr>
          <p:nvPr>
            <p:ph type="sldNum" sz="quarter" idx="12"/>
          </p:nvPr>
        </p:nvSpPr>
        <p:spPr/>
        <p:txBody>
          <a:bodyPr/>
          <a:lstStyle/>
          <a:p>
            <a:fld id="{B580A228-D0D1-4E76-AAEC-33BFE4EAC542}" type="slidenum">
              <a:rPr lang="en-IN" smtClean="0"/>
              <a:t>11</a:t>
            </a:fld>
            <a:endParaRPr lang="en-IN"/>
          </a:p>
        </p:txBody>
      </p:sp>
    </p:spTree>
    <p:extLst>
      <p:ext uri="{BB962C8B-B14F-4D97-AF65-F5344CB8AC3E}">
        <p14:creationId xmlns:p14="http://schemas.microsoft.com/office/powerpoint/2010/main" val="75980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2A2657-04CE-BD37-3034-2F03C2B19970}"/>
              </a:ext>
            </a:extLst>
          </p:cNvPr>
          <p:cNvSpPr txBox="1"/>
          <p:nvPr/>
        </p:nvSpPr>
        <p:spPr>
          <a:xfrm>
            <a:off x="522630" y="413630"/>
            <a:ext cx="10777117" cy="523220"/>
          </a:xfrm>
          <a:prstGeom prst="rect">
            <a:avLst/>
          </a:prstGeom>
          <a:noFill/>
        </p:spPr>
        <p:txBody>
          <a:bodyPr wrap="none" rtlCol="0">
            <a:spAutoFit/>
          </a:bodyPr>
          <a:lstStyle/>
          <a:p>
            <a:r>
              <a:rPr lang="en-IN" sz="2800" dirty="0"/>
              <a:t>Finding the Ideal cutoff distance for calculation of coordination numbers </a:t>
            </a:r>
          </a:p>
        </p:txBody>
      </p:sp>
      <p:sp>
        <p:nvSpPr>
          <p:cNvPr id="5" name="TextBox 4">
            <a:extLst>
              <a:ext uri="{FF2B5EF4-FFF2-40B4-BE49-F238E27FC236}">
                <a16:creationId xmlns:a16="http://schemas.microsoft.com/office/drawing/2014/main" id="{2D84178D-7AEB-527A-69CA-94DA32DC5D6F}"/>
              </a:ext>
            </a:extLst>
          </p:cNvPr>
          <p:cNvSpPr txBox="1"/>
          <p:nvPr/>
        </p:nvSpPr>
        <p:spPr>
          <a:xfrm>
            <a:off x="468882" y="1160206"/>
            <a:ext cx="11254235" cy="646331"/>
          </a:xfrm>
          <a:prstGeom prst="rect">
            <a:avLst/>
          </a:prstGeom>
          <a:noFill/>
        </p:spPr>
        <p:txBody>
          <a:bodyPr wrap="none" rtlCol="0">
            <a:spAutoFit/>
          </a:bodyPr>
          <a:lstStyle/>
          <a:p>
            <a:pPr marL="285750" indent="-285750">
              <a:buFont typeface="Arial" panose="020B0604020202020204" pitchFamily="34" charset="0"/>
              <a:buChar char="•"/>
            </a:pPr>
            <a:r>
              <a:rPr lang="en-IN" dirty="0"/>
              <a:t>Using the default cutoff distance, I encountered coordination numbers of H atoms as high as 8. Hence I plotted the </a:t>
            </a:r>
          </a:p>
          <a:p>
            <a:r>
              <a:rPr lang="en-IN" dirty="0"/>
              <a:t>RDF plot for the H atoms in all clusters of my Validation set</a:t>
            </a:r>
          </a:p>
        </p:txBody>
      </p:sp>
      <p:pic>
        <p:nvPicPr>
          <p:cNvPr id="6" name="Picture 5">
            <a:extLst>
              <a:ext uri="{FF2B5EF4-FFF2-40B4-BE49-F238E27FC236}">
                <a16:creationId xmlns:a16="http://schemas.microsoft.com/office/drawing/2014/main" id="{0A0AC7FF-BF41-5C54-6E1B-2EA7D51B8574}"/>
              </a:ext>
            </a:extLst>
          </p:cNvPr>
          <p:cNvPicPr>
            <a:picLocks noChangeAspect="1"/>
          </p:cNvPicPr>
          <p:nvPr/>
        </p:nvPicPr>
        <p:blipFill>
          <a:blip r:embed="rId2"/>
          <a:stretch>
            <a:fillRect/>
          </a:stretch>
        </p:blipFill>
        <p:spPr>
          <a:xfrm>
            <a:off x="468882" y="1957950"/>
            <a:ext cx="4019970" cy="2493399"/>
          </a:xfrm>
          <a:prstGeom prst="rect">
            <a:avLst/>
          </a:prstGeom>
          <a:solidFill>
            <a:schemeClr val="accent2"/>
          </a:solidFill>
          <a:ln>
            <a:solidFill>
              <a:schemeClr val="tx1"/>
            </a:solidFill>
          </a:ln>
        </p:spPr>
      </p:pic>
      <p:pic>
        <p:nvPicPr>
          <p:cNvPr id="7" name="Picture 6">
            <a:extLst>
              <a:ext uri="{FF2B5EF4-FFF2-40B4-BE49-F238E27FC236}">
                <a16:creationId xmlns:a16="http://schemas.microsoft.com/office/drawing/2014/main" id="{5196CD0A-34BB-DCE2-2711-2288620DF5D8}"/>
              </a:ext>
            </a:extLst>
          </p:cNvPr>
          <p:cNvPicPr>
            <a:picLocks noChangeAspect="1"/>
          </p:cNvPicPr>
          <p:nvPr/>
        </p:nvPicPr>
        <p:blipFill>
          <a:blip r:embed="rId3"/>
          <a:stretch>
            <a:fillRect/>
          </a:stretch>
        </p:blipFill>
        <p:spPr>
          <a:xfrm>
            <a:off x="5150628" y="2782668"/>
            <a:ext cx="6362945" cy="3946637"/>
          </a:xfrm>
          <a:prstGeom prst="rect">
            <a:avLst/>
          </a:prstGeom>
          <a:ln>
            <a:solidFill>
              <a:schemeClr val="tx1"/>
            </a:solidFill>
          </a:ln>
        </p:spPr>
      </p:pic>
      <p:sp>
        <p:nvSpPr>
          <p:cNvPr id="8" name="Rectangle 7">
            <a:extLst>
              <a:ext uri="{FF2B5EF4-FFF2-40B4-BE49-F238E27FC236}">
                <a16:creationId xmlns:a16="http://schemas.microsoft.com/office/drawing/2014/main" id="{B4E46746-DF35-4A28-9A51-BE49D27224FD}"/>
              </a:ext>
            </a:extLst>
          </p:cNvPr>
          <p:cNvSpPr/>
          <p:nvPr/>
        </p:nvSpPr>
        <p:spPr>
          <a:xfrm>
            <a:off x="845574" y="2133600"/>
            <a:ext cx="1799303" cy="202544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DFDEB0B1-2EB8-11AE-1F46-DD63A33ECCED}"/>
              </a:ext>
            </a:extLst>
          </p:cNvPr>
          <p:cNvCxnSpPr>
            <a:cxnSpLocks/>
          </p:cNvCxnSpPr>
          <p:nvPr/>
        </p:nvCxnSpPr>
        <p:spPr>
          <a:xfrm>
            <a:off x="2644877" y="2133600"/>
            <a:ext cx="8868696" cy="6463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5DF807-1437-BA18-7DD7-CBC7F4FB2631}"/>
              </a:ext>
            </a:extLst>
          </p:cNvPr>
          <p:cNvCxnSpPr>
            <a:cxnSpLocks/>
          </p:cNvCxnSpPr>
          <p:nvPr/>
        </p:nvCxnSpPr>
        <p:spPr>
          <a:xfrm>
            <a:off x="845574" y="4171409"/>
            <a:ext cx="4305054" cy="25578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04C2B4F-A418-8DED-5C76-8F6F25BF68F7}"/>
              </a:ext>
            </a:extLst>
          </p:cNvPr>
          <p:cNvSpPr txBox="1"/>
          <p:nvPr/>
        </p:nvSpPr>
        <p:spPr>
          <a:xfrm>
            <a:off x="167148" y="6154994"/>
            <a:ext cx="2552686" cy="523220"/>
          </a:xfrm>
          <a:prstGeom prst="rect">
            <a:avLst/>
          </a:prstGeom>
          <a:noFill/>
        </p:spPr>
        <p:txBody>
          <a:bodyPr wrap="none" rtlCol="0">
            <a:spAutoFit/>
          </a:bodyPr>
          <a:lstStyle/>
          <a:p>
            <a:r>
              <a:rPr lang="en-US" sz="1400" dirty="0"/>
              <a:t>**The y-axis differs because its </a:t>
            </a:r>
          </a:p>
          <a:p>
            <a:r>
              <a:rPr lang="en-US" sz="1400" dirty="0"/>
              <a:t>unit represents probability.</a:t>
            </a:r>
            <a:endParaRPr lang="en-IN" sz="1400" dirty="0"/>
          </a:p>
        </p:txBody>
      </p:sp>
      <p:cxnSp>
        <p:nvCxnSpPr>
          <p:cNvPr id="17" name="Straight Connector 16">
            <a:extLst>
              <a:ext uri="{FF2B5EF4-FFF2-40B4-BE49-F238E27FC236}">
                <a16:creationId xmlns:a16="http://schemas.microsoft.com/office/drawing/2014/main" id="{15984FDF-D335-E1F9-BB65-4013F6EBA361}"/>
              </a:ext>
            </a:extLst>
          </p:cNvPr>
          <p:cNvCxnSpPr/>
          <p:nvPr/>
        </p:nvCxnSpPr>
        <p:spPr>
          <a:xfrm>
            <a:off x="8396748" y="3805084"/>
            <a:ext cx="0" cy="2448232"/>
          </a:xfrm>
          <a:prstGeom prst="line">
            <a:avLst/>
          </a:prstGeom>
          <a:ln w="2857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Arrow: Left 17">
            <a:extLst>
              <a:ext uri="{FF2B5EF4-FFF2-40B4-BE49-F238E27FC236}">
                <a16:creationId xmlns:a16="http://schemas.microsoft.com/office/drawing/2014/main" id="{B4A6C3C4-F669-87AA-EEC2-56B8036C76A2}"/>
              </a:ext>
            </a:extLst>
          </p:cNvPr>
          <p:cNvSpPr/>
          <p:nvPr/>
        </p:nvSpPr>
        <p:spPr>
          <a:xfrm>
            <a:off x="5955645" y="3500284"/>
            <a:ext cx="2441103" cy="304800"/>
          </a:xfrm>
          <a:prstGeom prst="leftArrow">
            <a:avLst/>
          </a:prstGeom>
          <a:solidFill>
            <a:srgbClr val="92D050">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latin typeface="Times New Roman" panose="02020603050405020304" pitchFamily="18" charset="0"/>
                <a:cs typeface="Times New Roman" panose="02020603050405020304" pitchFamily="18" charset="0"/>
              </a:rPr>
              <a:t>Cutoff Distance</a:t>
            </a:r>
            <a:endParaRPr lang="en-IN" sz="1400"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F832D36-59E8-4A12-8224-F8E5C1230F93}"/>
              </a:ext>
            </a:extLst>
          </p:cNvPr>
          <p:cNvSpPr txBox="1"/>
          <p:nvPr/>
        </p:nvSpPr>
        <p:spPr>
          <a:xfrm>
            <a:off x="8088812" y="3235783"/>
            <a:ext cx="615874" cy="307777"/>
          </a:xfrm>
          <a:prstGeom prst="rect">
            <a:avLst/>
          </a:prstGeom>
          <a:noFill/>
          <a:ln>
            <a:solidFill>
              <a:schemeClr val="tx1"/>
            </a:solidFill>
          </a:ln>
        </p:spPr>
        <p:txBody>
          <a:bodyPr wrap="square" rtlCol="0">
            <a:spAutoFit/>
          </a:bodyPr>
          <a:lstStyle/>
          <a:p>
            <a:r>
              <a:rPr lang="en-IN" sz="1400" b="1" dirty="0"/>
              <a:t>2.38Å</a:t>
            </a:r>
          </a:p>
        </p:txBody>
      </p:sp>
      <p:sp>
        <p:nvSpPr>
          <p:cNvPr id="2" name="Slide Number Placeholder 1">
            <a:extLst>
              <a:ext uri="{FF2B5EF4-FFF2-40B4-BE49-F238E27FC236}">
                <a16:creationId xmlns:a16="http://schemas.microsoft.com/office/drawing/2014/main" id="{E811777D-BECB-FF56-46B4-A7A0516CB73C}"/>
              </a:ext>
            </a:extLst>
          </p:cNvPr>
          <p:cNvSpPr>
            <a:spLocks noGrp="1"/>
          </p:cNvSpPr>
          <p:nvPr>
            <p:ph type="sldNum" sz="quarter" idx="12"/>
          </p:nvPr>
        </p:nvSpPr>
        <p:spPr/>
        <p:txBody>
          <a:bodyPr/>
          <a:lstStyle/>
          <a:p>
            <a:fld id="{B580A228-D0D1-4E76-AAEC-33BFE4EAC542}" type="slidenum">
              <a:rPr lang="en-IN" smtClean="0"/>
              <a:t>12</a:t>
            </a:fld>
            <a:endParaRPr lang="en-IN"/>
          </a:p>
        </p:txBody>
      </p:sp>
    </p:spTree>
    <p:extLst>
      <p:ext uri="{BB962C8B-B14F-4D97-AF65-F5344CB8AC3E}">
        <p14:creationId xmlns:p14="http://schemas.microsoft.com/office/powerpoint/2010/main" val="120529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B59C9C-A738-B285-DF0A-473DD7A0F5BE}"/>
              </a:ext>
            </a:extLst>
          </p:cNvPr>
          <p:cNvSpPr txBox="1"/>
          <p:nvPr/>
        </p:nvSpPr>
        <p:spPr>
          <a:xfrm>
            <a:off x="4363999" y="2780645"/>
            <a:ext cx="2845523" cy="646331"/>
          </a:xfrm>
          <a:prstGeom prst="rect">
            <a:avLst/>
          </a:prstGeom>
          <a:noFill/>
          <a:ln>
            <a:noFill/>
          </a:ln>
        </p:spPr>
        <p:txBody>
          <a:bodyPr wrap="none" rtlCol="0">
            <a:spAutoFit/>
          </a:bodyPr>
          <a:lstStyle/>
          <a:p>
            <a:pPr marL="285750" indent="-285750">
              <a:buFont typeface="Arial" panose="020B0604020202020204" pitchFamily="34" charset="0"/>
              <a:buChar char="•"/>
            </a:pPr>
            <a:r>
              <a:rPr lang="en-IN" dirty="0"/>
              <a:t>No 5-layer clusters in </a:t>
            </a:r>
          </a:p>
          <a:p>
            <a:r>
              <a:rPr lang="en-IN" dirty="0"/>
              <a:t>training data (MAE = 0.133</a:t>
            </a:r>
            <a:r>
              <a:rPr lang="en-IN" u="sng" dirty="0"/>
              <a:t>)</a:t>
            </a:r>
          </a:p>
        </p:txBody>
      </p:sp>
      <p:sp>
        <p:nvSpPr>
          <p:cNvPr id="6" name="TextBox 5">
            <a:extLst>
              <a:ext uri="{FF2B5EF4-FFF2-40B4-BE49-F238E27FC236}">
                <a16:creationId xmlns:a16="http://schemas.microsoft.com/office/drawing/2014/main" id="{40BAF233-51A8-E44A-C001-5A9610378147}"/>
              </a:ext>
            </a:extLst>
          </p:cNvPr>
          <p:cNvSpPr txBox="1"/>
          <p:nvPr/>
        </p:nvSpPr>
        <p:spPr>
          <a:xfrm>
            <a:off x="4360614" y="3436869"/>
            <a:ext cx="2757422" cy="923330"/>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t>250 epochs, </a:t>
            </a:r>
            <a:r>
              <a:rPr lang="en-IN" dirty="0" err="1"/>
              <a:t>lr</a:t>
            </a:r>
            <a:r>
              <a:rPr lang="en-IN" dirty="0"/>
              <a:t>=0.001, batch size = 16, test ratio =0.8</a:t>
            </a:r>
          </a:p>
        </p:txBody>
      </p:sp>
      <p:pic>
        <p:nvPicPr>
          <p:cNvPr id="9" name="Picture 8">
            <a:extLst>
              <a:ext uri="{FF2B5EF4-FFF2-40B4-BE49-F238E27FC236}">
                <a16:creationId xmlns:a16="http://schemas.microsoft.com/office/drawing/2014/main" id="{A1DE0DD8-C93A-0120-BC04-DAC451FF5EF8}"/>
              </a:ext>
            </a:extLst>
          </p:cNvPr>
          <p:cNvPicPr>
            <a:picLocks noChangeAspect="1"/>
          </p:cNvPicPr>
          <p:nvPr/>
        </p:nvPicPr>
        <p:blipFill>
          <a:blip r:embed="rId2"/>
          <a:stretch>
            <a:fillRect/>
          </a:stretch>
        </p:blipFill>
        <p:spPr>
          <a:xfrm>
            <a:off x="191746" y="929591"/>
            <a:ext cx="4220684" cy="3152157"/>
          </a:xfrm>
          <a:prstGeom prst="rect">
            <a:avLst/>
          </a:prstGeom>
          <a:ln>
            <a:solidFill>
              <a:schemeClr val="tx1"/>
            </a:solidFill>
          </a:ln>
        </p:spPr>
      </p:pic>
      <p:sp>
        <p:nvSpPr>
          <p:cNvPr id="10" name="Oval 9">
            <a:extLst>
              <a:ext uri="{FF2B5EF4-FFF2-40B4-BE49-F238E27FC236}">
                <a16:creationId xmlns:a16="http://schemas.microsoft.com/office/drawing/2014/main" id="{1B6C4A49-A9DA-C7C8-8F3E-5358135B13BA}"/>
              </a:ext>
            </a:extLst>
          </p:cNvPr>
          <p:cNvSpPr/>
          <p:nvPr/>
        </p:nvSpPr>
        <p:spPr>
          <a:xfrm>
            <a:off x="2670031" y="1802368"/>
            <a:ext cx="1584960" cy="371856"/>
          </a:xfrm>
          <a:prstGeom prst="ellipse">
            <a:avLst/>
          </a:prstGeom>
          <a:solidFill>
            <a:srgbClr val="4472C4">
              <a:alpha val="4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84EC251E-4547-BD06-30E3-C6B639FDEBCC}"/>
              </a:ext>
            </a:extLst>
          </p:cNvPr>
          <p:cNvSpPr/>
          <p:nvPr/>
        </p:nvSpPr>
        <p:spPr>
          <a:xfrm>
            <a:off x="2175828" y="2066416"/>
            <a:ext cx="1711617" cy="453192"/>
          </a:xfrm>
          <a:prstGeom prst="ellipse">
            <a:avLst/>
          </a:prstGeom>
          <a:solidFill>
            <a:srgbClr val="4472C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A2349D71-1500-7DA5-8FAA-81D90A3AA474}"/>
              </a:ext>
            </a:extLst>
          </p:cNvPr>
          <p:cNvGrpSpPr/>
          <p:nvPr/>
        </p:nvGrpSpPr>
        <p:grpSpPr>
          <a:xfrm>
            <a:off x="208197" y="4434687"/>
            <a:ext cx="5531128" cy="1658798"/>
            <a:chOff x="8092276" y="1157468"/>
            <a:chExt cx="3100443" cy="1325563"/>
          </a:xfrm>
        </p:grpSpPr>
        <p:sp>
          <p:nvSpPr>
            <p:cNvPr id="13" name="Rectangle 12">
              <a:extLst>
                <a:ext uri="{FF2B5EF4-FFF2-40B4-BE49-F238E27FC236}">
                  <a16:creationId xmlns:a16="http://schemas.microsoft.com/office/drawing/2014/main" id="{C6DBFAB3-3C55-9AAC-E2A9-02525DAF9F59}"/>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EE26125-690E-F5E5-EC43-F4A664053D8C}"/>
                </a:ext>
              </a:extLst>
            </p:cNvPr>
            <p:cNvSpPr/>
            <p:nvPr/>
          </p:nvSpPr>
          <p:spPr>
            <a:xfrm>
              <a:off x="8183301" y="1296365"/>
              <a:ext cx="2891855" cy="1053296"/>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The contribution to quantization is primarily driven by H atoms with coordination number = 1 (cn1), typically positioned at apex sites.</a:t>
              </a:r>
            </a:p>
          </p:txBody>
        </p:sp>
      </p:grpSp>
      <p:sp>
        <p:nvSpPr>
          <p:cNvPr id="16" name="Arrow: Down 15">
            <a:extLst>
              <a:ext uri="{FF2B5EF4-FFF2-40B4-BE49-F238E27FC236}">
                <a16:creationId xmlns:a16="http://schemas.microsoft.com/office/drawing/2014/main" id="{53E3B04A-E506-B637-2AF1-5EC23ABF8F29}"/>
              </a:ext>
            </a:extLst>
          </p:cNvPr>
          <p:cNvSpPr/>
          <p:nvPr/>
        </p:nvSpPr>
        <p:spPr>
          <a:xfrm rot="10800000">
            <a:off x="3518701" y="2348038"/>
            <a:ext cx="368743" cy="21776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CA02F6C-EFBA-3ECF-77B9-6F58F678BF69}"/>
              </a:ext>
            </a:extLst>
          </p:cNvPr>
          <p:cNvSpPr txBox="1"/>
          <p:nvPr/>
        </p:nvSpPr>
        <p:spPr>
          <a:xfrm>
            <a:off x="1243346" y="288026"/>
            <a:ext cx="3460830" cy="400110"/>
          </a:xfrm>
          <a:prstGeom prst="rect">
            <a:avLst/>
          </a:prstGeom>
          <a:noFill/>
          <a:ln>
            <a:solidFill>
              <a:schemeClr val="tx1"/>
            </a:solidFill>
          </a:ln>
        </p:spPr>
        <p:txBody>
          <a:bodyPr wrap="square" rtlCol="0">
            <a:spAutoFit/>
          </a:bodyPr>
          <a:lstStyle/>
          <a:p>
            <a:pPr algn="ctr"/>
            <a:r>
              <a:rPr lang="en-IN" sz="2000" dirty="0"/>
              <a:t>Step-1</a:t>
            </a:r>
          </a:p>
        </p:txBody>
      </p:sp>
      <p:sp>
        <p:nvSpPr>
          <p:cNvPr id="18" name="TextBox 17">
            <a:extLst>
              <a:ext uri="{FF2B5EF4-FFF2-40B4-BE49-F238E27FC236}">
                <a16:creationId xmlns:a16="http://schemas.microsoft.com/office/drawing/2014/main" id="{BC8F229D-2088-EB50-3212-A654D7DAB810}"/>
              </a:ext>
            </a:extLst>
          </p:cNvPr>
          <p:cNvSpPr txBox="1"/>
          <p:nvPr/>
        </p:nvSpPr>
        <p:spPr>
          <a:xfrm>
            <a:off x="7487824" y="239928"/>
            <a:ext cx="3460830" cy="400110"/>
          </a:xfrm>
          <a:prstGeom prst="rect">
            <a:avLst/>
          </a:prstGeom>
          <a:noFill/>
          <a:ln>
            <a:solidFill>
              <a:schemeClr val="tx1"/>
            </a:solidFill>
          </a:ln>
        </p:spPr>
        <p:txBody>
          <a:bodyPr wrap="square" rtlCol="0">
            <a:spAutoFit/>
          </a:bodyPr>
          <a:lstStyle/>
          <a:p>
            <a:pPr algn="ctr"/>
            <a:r>
              <a:rPr lang="en-IN" sz="2000" dirty="0"/>
              <a:t>Step-2</a:t>
            </a:r>
          </a:p>
        </p:txBody>
      </p:sp>
      <p:grpSp>
        <p:nvGrpSpPr>
          <p:cNvPr id="19" name="Group 18">
            <a:extLst>
              <a:ext uri="{FF2B5EF4-FFF2-40B4-BE49-F238E27FC236}">
                <a16:creationId xmlns:a16="http://schemas.microsoft.com/office/drawing/2014/main" id="{5A55BFB4-E333-8ACB-0C20-BD39CC4D85AB}"/>
              </a:ext>
            </a:extLst>
          </p:cNvPr>
          <p:cNvGrpSpPr/>
          <p:nvPr/>
        </p:nvGrpSpPr>
        <p:grpSpPr>
          <a:xfrm>
            <a:off x="6890715" y="918016"/>
            <a:ext cx="4698910" cy="2111307"/>
            <a:chOff x="8092276" y="1157468"/>
            <a:chExt cx="3100443" cy="1325563"/>
          </a:xfrm>
        </p:grpSpPr>
        <p:sp>
          <p:nvSpPr>
            <p:cNvPr id="20" name="Rectangle 19">
              <a:extLst>
                <a:ext uri="{FF2B5EF4-FFF2-40B4-BE49-F238E27FC236}">
                  <a16:creationId xmlns:a16="http://schemas.microsoft.com/office/drawing/2014/main" id="{3C2A8951-DFA1-1851-F346-8C1ED9FF9200}"/>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1B34392D-FC7E-F98F-EE9D-48FD9A5FB12C}"/>
                </a:ext>
              </a:extLst>
            </p:cNvPr>
            <p:cNvSpPr/>
            <p:nvPr/>
          </p:nvSpPr>
          <p:spPr>
            <a:xfrm>
              <a:off x="8183301" y="1296365"/>
              <a:ext cx="2891855" cy="1053296"/>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Dive deeper into the properties of these cn1 clusters:</a:t>
              </a:r>
            </a:p>
            <a:p>
              <a:pPr marL="285750" indent="-285750">
                <a:buFont typeface="Courier New" panose="02070309020205020404" pitchFamily="49" charset="0"/>
                <a:buChar char="o"/>
              </a:pPr>
              <a:r>
                <a:rPr lang="en-US" dirty="0">
                  <a:solidFill>
                    <a:sysClr val="windowText" lastClr="000000"/>
                  </a:solidFill>
                </a:rPr>
                <a:t>Why the quantization? </a:t>
              </a:r>
            </a:p>
            <a:p>
              <a:pPr marL="285750" indent="-285750">
                <a:buFont typeface="Courier New" panose="02070309020205020404" pitchFamily="49" charset="0"/>
                <a:buChar char="o"/>
              </a:pPr>
              <a:r>
                <a:rPr lang="en-US" dirty="0">
                  <a:solidFill>
                    <a:sysClr val="windowText" lastClr="000000"/>
                  </a:solidFill>
                </a:rPr>
                <a:t>Is there any pattern? </a:t>
              </a:r>
            </a:p>
            <a:p>
              <a:pPr marL="285750" indent="-285750">
                <a:buFont typeface="Courier New" panose="02070309020205020404" pitchFamily="49" charset="0"/>
                <a:buChar char="o"/>
              </a:pPr>
              <a:r>
                <a:rPr lang="en-US" dirty="0">
                  <a:solidFill>
                    <a:sysClr val="windowText" lastClr="000000"/>
                  </a:solidFill>
                </a:rPr>
                <a:t>If so how to mitigate this? </a:t>
              </a:r>
            </a:p>
          </p:txBody>
        </p:sp>
      </p:grpSp>
      <p:pic>
        <p:nvPicPr>
          <p:cNvPr id="26" name="Picture 25">
            <a:extLst>
              <a:ext uri="{FF2B5EF4-FFF2-40B4-BE49-F238E27FC236}">
                <a16:creationId xmlns:a16="http://schemas.microsoft.com/office/drawing/2014/main" id="{E0879AA2-49E6-8F6F-D787-AB09FB925858}"/>
              </a:ext>
            </a:extLst>
          </p:cNvPr>
          <p:cNvPicPr>
            <a:picLocks noChangeAspect="1"/>
          </p:cNvPicPr>
          <p:nvPr/>
        </p:nvPicPr>
        <p:blipFill>
          <a:blip r:embed="rId3"/>
          <a:stretch>
            <a:fillRect/>
          </a:stretch>
        </p:blipFill>
        <p:spPr>
          <a:xfrm>
            <a:off x="7882182" y="3103810"/>
            <a:ext cx="4220686" cy="3152158"/>
          </a:xfrm>
          <a:prstGeom prst="rect">
            <a:avLst/>
          </a:prstGeom>
        </p:spPr>
      </p:pic>
      <p:sp>
        <p:nvSpPr>
          <p:cNvPr id="27" name="TextBox 26">
            <a:extLst>
              <a:ext uri="{FF2B5EF4-FFF2-40B4-BE49-F238E27FC236}">
                <a16:creationId xmlns:a16="http://schemas.microsoft.com/office/drawing/2014/main" id="{6A8F52C2-84D2-8333-4954-5B75C0866A04}"/>
              </a:ext>
            </a:extLst>
          </p:cNvPr>
          <p:cNvSpPr txBox="1"/>
          <p:nvPr/>
        </p:nvSpPr>
        <p:spPr>
          <a:xfrm>
            <a:off x="5256000" y="5170155"/>
            <a:ext cx="2626182" cy="923330"/>
          </a:xfrm>
          <a:prstGeom prst="rect">
            <a:avLst/>
          </a:prstGeom>
          <a:noFill/>
          <a:ln>
            <a:noFill/>
          </a:ln>
        </p:spPr>
        <p:txBody>
          <a:bodyPr wrap="square" rtlCol="0">
            <a:spAutoFit/>
          </a:bodyPr>
          <a:lstStyle/>
          <a:p>
            <a:pPr algn="r"/>
            <a:r>
              <a:rPr lang="en-IN" dirty="0"/>
              <a:t>250 epochs, </a:t>
            </a:r>
            <a:r>
              <a:rPr lang="en-IN" dirty="0" err="1"/>
              <a:t>lr</a:t>
            </a:r>
            <a:r>
              <a:rPr lang="en-IN" dirty="0"/>
              <a:t>=0.001, batch size = 16, </a:t>
            </a:r>
          </a:p>
          <a:p>
            <a:pPr algn="r"/>
            <a:r>
              <a:rPr lang="en-IN" dirty="0"/>
              <a:t>test ratio =0.8</a:t>
            </a:r>
          </a:p>
        </p:txBody>
      </p:sp>
      <p:sp>
        <p:nvSpPr>
          <p:cNvPr id="2" name="Slide Number Placeholder 1">
            <a:extLst>
              <a:ext uri="{FF2B5EF4-FFF2-40B4-BE49-F238E27FC236}">
                <a16:creationId xmlns:a16="http://schemas.microsoft.com/office/drawing/2014/main" id="{F88D3D63-C050-DA8C-DC8A-9E1AE0E05ED4}"/>
              </a:ext>
            </a:extLst>
          </p:cNvPr>
          <p:cNvSpPr>
            <a:spLocks noGrp="1"/>
          </p:cNvSpPr>
          <p:nvPr>
            <p:ph type="sldNum" sz="quarter" idx="12"/>
          </p:nvPr>
        </p:nvSpPr>
        <p:spPr/>
        <p:txBody>
          <a:bodyPr/>
          <a:lstStyle/>
          <a:p>
            <a:fld id="{B580A228-D0D1-4E76-AAEC-33BFE4EAC542}" type="slidenum">
              <a:rPr lang="en-IN" smtClean="0"/>
              <a:t>13</a:t>
            </a:fld>
            <a:endParaRPr lang="en-IN"/>
          </a:p>
        </p:txBody>
      </p:sp>
    </p:spTree>
    <p:extLst>
      <p:ext uri="{BB962C8B-B14F-4D97-AF65-F5344CB8AC3E}">
        <p14:creationId xmlns:p14="http://schemas.microsoft.com/office/powerpoint/2010/main" val="301405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6" grpId="0" animBg="1"/>
      <p:bldP spid="17" grpId="0" animBg="1"/>
      <p:bldP spid="18"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4F419B-8DEB-5E10-2EC4-A2D7C232BA3C}"/>
              </a:ext>
            </a:extLst>
          </p:cNvPr>
          <p:cNvPicPr>
            <a:picLocks noChangeAspect="1"/>
          </p:cNvPicPr>
          <p:nvPr/>
        </p:nvPicPr>
        <p:blipFill>
          <a:blip r:embed="rId3"/>
          <a:stretch>
            <a:fillRect/>
          </a:stretch>
        </p:blipFill>
        <p:spPr>
          <a:xfrm>
            <a:off x="173356" y="150341"/>
            <a:ext cx="2216432" cy="1655310"/>
          </a:xfrm>
          <a:prstGeom prst="rect">
            <a:avLst/>
          </a:prstGeom>
        </p:spPr>
      </p:pic>
      <p:pic>
        <p:nvPicPr>
          <p:cNvPr id="7" name="Picture 6">
            <a:extLst>
              <a:ext uri="{FF2B5EF4-FFF2-40B4-BE49-F238E27FC236}">
                <a16:creationId xmlns:a16="http://schemas.microsoft.com/office/drawing/2014/main" id="{7BF2C33E-60F1-9660-AEF4-DC3CF400C673}"/>
              </a:ext>
            </a:extLst>
          </p:cNvPr>
          <p:cNvPicPr>
            <a:picLocks noChangeAspect="1"/>
          </p:cNvPicPr>
          <p:nvPr/>
        </p:nvPicPr>
        <p:blipFill>
          <a:blip r:embed="rId4"/>
          <a:stretch>
            <a:fillRect/>
          </a:stretch>
        </p:blipFill>
        <p:spPr>
          <a:xfrm>
            <a:off x="2389788" y="150341"/>
            <a:ext cx="2216432" cy="1655310"/>
          </a:xfrm>
          <a:prstGeom prst="rect">
            <a:avLst/>
          </a:prstGeom>
        </p:spPr>
      </p:pic>
      <p:pic>
        <p:nvPicPr>
          <p:cNvPr id="9" name="Picture 8">
            <a:extLst>
              <a:ext uri="{FF2B5EF4-FFF2-40B4-BE49-F238E27FC236}">
                <a16:creationId xmlns:a16="http://schemas.microsoft.com/office/drawing/2014/main" id="{2771F3DA-821A-E8BE-9FC2-DE917C1BFB71}"/>
              </a:ext>
            </a:extLst>
          </p:cNvPr>
          <p:cNvPicPr>
            <a:picLocks noChangeAspect="1"/>
          </p:cNvPicPr>
          <p:nvPr/>
        </p:nvPicPr>
        <p:blipFill>
          <a:blip r:embed="rId5"/>
          <a:stretch>
            <a:fillRect/>
          </a:stretch>
        </p:blipFill>
        <p:spPr>
          <a:xfrm>
            <a:off x="4606220" y="150341"/>
            <a:ext cx="2216432" cy="1655310"/>
          </a:xfrm>
          <a:prstGeom prst="rect">
            <a:avLst/>
          </a:prstGeom>
        </p:spPr>
      </p:pic>
      <p:pic>
        <p:nvPicPr>
          <p:cNvPr id="11" name="Picture 10">
            <a:extLst>
              <a:ext uri="{FF2B5EF4-FFF2-40B4-BE49-F238E27FC236}">
                <a16:creationId xmlns:a16="http://schemas.microsoft.com/office/drawing/2014/main" id="{93D34C03-AC9E-6B59-7818-88BDE7A9411B}"/>
              </a:ext>
            </a:extLst>
          </p:cNvPr>
          <p:cNvPicPr>
            <a:picLocks noChangeAspect="1"/>
          </p:cNvPicPr>
          <p:nvPr/>
        </p:nvPicPr>
        <p:blipFill>
          <a:blip r:embed="rId6"/>
          <a:stretch>
            <a:fillRect/>
          </a:stretch>
        </p:blipFill>
        <p:spPr>
          <a:xfrm>
            <a:off x="4606220" y="1805651"/>
            <a:ext cx="2216432" cy="1655310"/>
          </a:xfrm>
          <a:prstGeom prst="rect">
            <a:avLst/>
          </a:prstGeom>
        </p:spPr>
      </p:pic>
      <p:pic>
        <p:nvPicPr>
          <p:cNvPr id="13" name="Picture 12">
            <a:extLst>
              <a:ext uri="{FF2B5EF4-FFF2-40B4-BE49-F238E27FC236}">
                <a16:creationId xmlns:a16="http://schemas.microsoft.com/office/drawing/2014/main" id="{F4DEEEA0-D7DA-D38E-1746-6831A2FFD021}"/>
              </a:ext>
            </a:extLst>
          </p:cNvPr>
          <p:cNvPicPr>
            <a:picLocks noChangeAspect="1"/>
          </p:cNvPicPr>
          <p:nvPr/>
        </p:nvPicPr>
        <p:blipFill>
          <a:blip r:embed="rId7"/>
          <a:stretch>
            <a:fillRect/>
          </a:stretch>
        </p:blipFill>
        <p:spPr>
          <a:xfrm>
            <a:off x="2389788" y="1805651"/>
            <a:ext cx="2216433" cy="1655311"/>
          </a:xfrm>
          <a:prstGeom prst="rect">
            <a:avLst/>
          </a:prstGeom>
        </p:spPr>
      </p:pic>
      <p:pic>
        <p:nvPicPr>
          <p:cNvPr id="15" name="Picture 14">
            <a:extLst>
              <a:ext uri="{FF2B5EF4-FFF2-40B4-BE49-F238E27FC236}">
                <a16:creationId xmlns:a16="http://schemas.microsoft.com/office/drawing/2014/main" id="{CD699B12-52BB-C74E-4B9B-4C454907E30B}"/>
              </a:ext>
            </a:extLst>
          </p:cNvPr>
          <p:cNvPicPr>
            <a:picLocks noChangeAspect="1"/>
          </p:cNvPicPr>
          <p:nvPr/>
        </p:nvPicPr>
        <p:blipFill>
          <a:blip r:embed="rId8"/>
          <a:stretch>
            <a:fillRect/>
          </a:stretch>
        </p:blipFill>
        <p:spPr>
          <a:xfrm>
            <a:off x="173356" y="1805651"/>
            <a:ext cx="2216432" cy="1655310"/>
          </a:xfrm>
          <a:prstGeom prst="rect">
            <a:avLst/>
          </a:prstGeom>
        </p:spPr>
      </p:pic>
      <p:sp>
        <p:nvSpPr>
          <p:cNvPr id="16" name="TextBox 15">
            <a:extLst>
              <a:ext uri="{FF2B5EF4-FFF2-40B4-BE49-F238E27FC236}">
                <a16:creationId xmlns:a16="http://schemas.microsoft.com/office/drawing/2014/main" id="{0DA879D4-24D1-FCAA-B5F1-067FC3A1113F}"/>
              </a:ext>
            </a:extLst>
          </p:cNvPr>
          <p:cNvSpPr txBox="1"/>
          <p:nvPr/>
        </p:nvSpPr>
        <p:spPr>
          <a:xfrm>
            <a:off x="381584" y="5336452"/>
            <a:ext cx="1818126" cy="1200329"/>
          </a:xfrm>
          <a:prstGeom prst="rect">
            <a:avLst/>
          </a:prstGeom>
          <a:solidFill>
            <a:schemeClr val="accent1">
              <a:lumMod val="60000"/>
              <a:lumOff val="40000"/>
            </a:schemeClr>
          </a:solidFill>
          <a:ln>
            <a:solidFill>
              <a:schemeClr val="tx1"/>
            </a:solidFill>
          </a:ln>
        </p:spPr>
        <p:txBody>
          <a:bodyPr wrap="none" rtlCol="0">
            <a:spAutoFit/>
          </a:bodyPr>
          <a:lstStyle/>
          <a:p>
            <a:r>
              <a:rPr lang="en-IN" dirty="0">
                <a:solidFill>
                  <a:sysClr val="windowText" lastClr="000000"/>
                </a:solidFill>
              </a:rPr>
              <a:t>100 epochs each;</a:t>
            </a:r>
          </a:p>
          <a:p>
            <a:r>
              <a:rPr lang="en-IN" dirty="0">
                <a:solidFill>
                  <a:sysClr val="windowText" lastClr="000000"/>
                </a:solidFill>
              </a:rPr>
              <a:t>Lr=0.001</a:t>
            </a:r>
          </a:p>
          <a:p>
            <a:r>
              <a:rPr lang="en-IN" dirty="0">
                <a:solidFill>
                  <a:sysClr val="windowText" lastClr="000000"/>
                </a:solidFill>
              </a:rPr>
              <a:t>Batch size =16</a:t>
            </a:r>
          </a:p>
          <a:p>
            <a:r>
              <a:rPr lang="en-IN" dirty="0">
                <a:solidFill>
                  <a:sysClr val="windowText" lastClr="000000"/>
                </a:solidFill>
              </a:rPr>
              <a:t>Test ratio =0.8</a:t>
            </a:r>
          </a:p>
        </p:txBody>
      </p:sp>
      <p:pic>
        <p:nvPicPr>
          <p:cNvPr id="3" name="Picture 2">
            <a:extLst>
              <a:ext uri="{FF2B5EF4-FFF2-40B4-BE49-F238E27FC236}">
                <a16:creationId xmlns:a16="http://schemas.microsoft.com/office/drawing/2014/main" id="{72D993EF-5FAE-CE8B-AD8C-A561F53324D2}"/>
              </a:ext>
            </a:extLst>
          </p:cNvPr>
          <p:cNvPicPr>
            <a:picLocks noChangeAspect="1"/>
          </p:cNvPicPr>
          <p:nvPr/>
        </p:nvPicPr>
        <p:blipFill>
          <a:blip r:embed="rId9"/>
          <a:stretch>
            <a:fillRect/>
          </a:stretch>
        </p:blipFill>
        <p:spPr>
          <a:xfrm>
            <a:off x="173358" y="3460961"/>
            <a:ext cx="2216430" cy="1655310"/>
          </a:xfrm>
          <a:prstGeom prst="rect">
            <a:avLst/>
          </a:prstGeom>
        </p:spPr>
      </p:pic>
      <p:pic>
        <p:nvPicPr>
          <p:cNvPr id="4" name="Picture 3">
            <a:extLst>
              <a:ext uri="{FF2B5EF4-FFF2-40B4-BE49-F238E27FC236}">
                <a16:creationId xmlns:a16="http://schemas.microsoft.com/office/drawing/2014/main" id="{B70D5419-88A0-DC87-910C-56F3834DFF5C}"/>
              </a:ext>
            </a:extLst>
          </p:cNvPr>
          <p:cNvPicPr>
            <a:picLocks noChangeAspect="1"/>
          </p:cNvPicPr>
          <p:nvPr/>
        </p:nvPicPr>
        <p:blipFill>
          <a:blip r:embed="rId10"/>
          <a:stretch>
            <a:fillRect/>
          </a:stretch>
        </p:blipFill>
        <p:spPr>
          <a:xfrm>
            <a:off x="2389786" y="3460961"/>
            <a:ext cx="2216432" cy="1655310"/>
          </a:xfrm>
          <a:prstGeom prst="rect">
            <a:avLst/>
          </a:prstGeom>
        </p:spPr>
      </p:pic>
      <p:pic>
        <p:nvPicPr>
          <p:cNvPr id="6" name="Picture 5">
            <a:extLst>
              <a:ext uri="{FF2B5EF4-FFF2-40B4-BE49-F238E27FC236}">
                <a16:creationId xmlns:a16="http://schemas.microsoft.com/office/drawing/2014/main" id="{A9EF62DD-BC6D-3FF1-E03C-2BD043DDB8DB}"/>
              </a:ext>
            </a:extLst>
          </p:cNvPr>
          <p:cNvPicPr>
            <a:picLocks noChangeAspect="1"/>
          </p:cNvPicPr>
          <p:nvPr/>
        </p:nvPicPr>
        <p:blipFill>
          <a:blip r:embed="rId11"/>
          <a:stretch>
            <a:fillRect/>
          </a:stretch>
        </p:blipFill>
        <p:spPr>
          <a:xfrm>
            <a:off x="4606216" y="3460962"/>
            <a:ext cx="2216431" cy="1655309"/>
          </a:xfrm>
          <a:prstGeom prst="rect">
            <a:avLst/>
          </a:prstGeom>
        </p:spPr>
      </p:pic>
      <p:pic>
        <p:nvPicPr>
          <p:cNvPr id="8" name="Picture 7">
            <a:extLst>
              <a:ext uri="{FF2B5EF4-FFF2-40B4-BE49-F238E27FC236}">
                <a16:creationId xmlns:a16="http://schemas.microsoft.com/office/drawing/2014/main" id="{7C37802E-F140-07A4-90D2-9484091CE034}"/>
              </a:ext>
            </a:extLst>
          </p:cNvPr>
          <p:cNvPicPr>
            <a:picLocks noChangeAspect="1"/>
          </p:cNvPicPr>
          <p:nvPr/>
        </p:nvPicPr>
        <p:blipFill>
          <a:blip r:embed="rId12"/>
          <a:stretch>
            <a:fillRect/>
          </a:stretch>
        </p:blipFill>
        <p:spPr>
          <a:xfrm>
            <a:off x="4606200" y="5116269"/>
            <a:ext cx="2216433" cy="1655311"/>
          </a:xfrm>
          <a:prstGeom prst="rect">
            <a:avLst/>
          </a:prstGeom>
        </p:spPr>
      </p:pic>
      <p:pic>
        <p:nvPicPr>
          <p:cNvPr id="10" name="Picture 9">
            <a:extLst>
              <a:ext uri="{FF2B5EF4-FFF2-40B4-BE49-F238E27FC236}">
                <a16:creationId xmlns:a16="http://schemas.microsoft.com/office/drawing/2014/main" id="{11FB0984-B674-F16C-88D0-6F614E5791E7}"/>
              </a:ext>
            </a:extLst>
          </p:cNvPr>
          <p:cNvPicPr>
            <a:picLocks noChangeAspect="1"/>
          </p:cNvPicPr>
          <p:nvPr/>
        </p:nvPicPr>
        <p:blipFill>
          <a:blip r:embed="rId13"/>
          <a:stretch>
            <a:fillRect/>
          </a:stretch>
        </p:blipFill>
        <p:spPr>
          <a:xfrm>
            <a:off x="2389780" y="5116270"/>
            <a:ext cx="2216431" cy="1655309"/>
          </a:xfrm>
          <a:prstGeom prst="rect">
            <a:avLst/>
          </a:prstGeom>
        </p:spPr>
      </p:pic>
      <p:sp>
        <p:nvSpPr>
          <p:cNvPr id="12" name="Arrow: Right 11">
            <a:extLst>
              <a:ext uri="{FF2B5EF4-FFF2-40B4-BE49-F238E27FC236}">
                <a16:creationId xmlns:a16="http://schemas.microsoft.com/office/drawing/2014/main" id="{3CDCD29A-8705-ECEA-A37E-44A90ABFE263}"/>
              </a:ext>
            </a:extLst>
          </p:cNvPr>
          <p:cNvSpPr/>
          <p:nvPr/>
        </p:nvSpPr>
        <p:spPr>
          <a:xfrm>
            <a:off x="2291787" y="27432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9E4FA1AD-BB4B-AFEA-4CD3-F435812D0F64}"/>
              </a:ext>
            </a:extLst>
          </p:cNvPr>
          <p:cNvSpPr/>
          <p:nvPr/>
        </p:nvSpPr>
        <p:spPr>
          <a:xfrm>
            <a:off x="4508219" y="27432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CADCF927-4A6C-7DE3-906A-119DFC4B93D9}"/>
              </a:ext>
            </a:extLst>
          </p:cNvPr>
          <p:cNvSpPr/>
          <p:nvPr/>
        </p:nvSpPr>
        <p:spPr>
          <a:xfrm rot="5400000">
            <a:off x="4832311" y="1570684"/>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C301D936-9CDF-7A4D-9C8E-32722B9C77F2}"/>
              </a:ext>
            </a:extLst>
          </p:cNvPr>
          <p:cNvSpPr/>
          <p:nvPr/>
        </p:nvSpPr>
        <p:spPr>
          <a:xfrm rot="10800000">
            <a:off x="4542943" y="3062213"/>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946E064C-1F2E-F52F-FDF8-8893BB9467CA}"/>
              </a:ext>
            </a:extLst>
          </p:cNvPr>
          <p:cNvSpPr/>
          <p:nvPr/>
        </p:nvSpPr>
        <p:spPr>
          <a:xfrm rot="10800000">
            <a:off x="2326512" y="3062214"/>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3831E06F-4F5A-4D42-9BB8-E34A7913C2A3}"/>
              </a:ext>
            </a:extLst>
          </p:cNvPr>
          <p:cNvSpPr/>
          <p:nvPr/>
        </p:nvSpPr>
        <p:spPr>
          <a:xfrm rot="5400000">
            <a:off x="372244" y="329113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D892828-7004-BBE9-0BC6-3D46BE9E9A1C}"/>
              </a:ext>
            </a:extLst>
          </p:cNvPr>
          <p:cNvSpPr/>
          <p:nvPr/>
        </p:nvSpPr>
        <p:spPr>
          <a:xfrm>
            <a:off x="2326511" y="470508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02265B6-458C-020C-ECDD-93CFF77FEE56}"/>
              </a:ext>
            </a:extLst>
          </p:cNvPr>
          <p:cNvSpPr/>
          <p:nvPr/>
        </p:nvSpPr>
        <p:spPr>
          <a:xfrm>
            <a:off x="4508218" y="470508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6240425-5169-927B-EB46-74FDA0BA1F35}"/>
              </a:ext>
            </a:extLst>
          </p:cNvPr>
          <p:cNvSpPr/>
          <p:nvPr/>
        </p:nvSpPr>
        <p:spPr>
          <a:xfrm rot="5400000">
            <a:off x="6524666" y="4967247"/>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F3FE2BC9-16BC-5D22-E76A-EA9ED2B7E5A3}"/>
              </a:ext>
            </a:extLst>
          </p:cNvPr>
          <p:cNvSpPr/>
          <p:nvPr/>
        </p:nvSpPr>
        <p:spPr>
          <a:xfrm rot="10800000">
            <a:off x="4501920" y="6327095"/>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E983D8C1-0763-FA43-78B0-85A7BD4CECD3}"/>
              </a:ext>
            </a:extLst>
          </p:cNvPr>
          <p:cNvPicPr>
            <a:picLocks noChangeAspect="1"/>
          </p:cNvPicPr>
          <p:nvPr/>
        </p:nvPicPr>
        <p:blipFill>
          <a:blip r:embed="rId14"/>
          <a:stretch>
            <a:fillRect/>
          </a:stretch>
        </p:blipFill>
        <p:spPr>
          <a:xfrm>
            <a:off x="7099092" y="464658"/>
            <a:ext cx="4597996" cy="2681985"/>
          </a:xfrm>
          <a:prstGeom prst="rect">
            <a:avLst/>
          </a:prstGeom>
        </p:spPr>
      </p:pic>
      <p:grpSp>
        <p:nvGrpSpPr>
          <p:cNvPr id="28" name="Group 27">
            <a:extLst>
              <a:ext uri="{FF2B5EF4-FFF2-40B4-BE49-F238E27FC236}">
                <a16:creationId xmlns:a16="http://schemas.microsoft.com/office/drawing/2014/main" id="{9098665E-C2E1-18E8-34B4-CAB23F8F2470}"/>
              </a:ext>
            </a:extLst>
          </p:cNvPr>
          <p:cNvGrpSpPr/>
          <p:nvPr/>
        </p:nvGrpSpPr>
        <p:grpSpPr>
          <a:xfrm>
            <a:off x="6996128" y="3219132"/>
            <a:ext cx="4961761" cy="3213872"/>
            <a:chOff x="8151482" y="2129207"/>
            <a:chExt cx="3100443" cy="1325563"/>
          </a:xfrm>
        </p:grpSpPr>
        <p:sp>
          <p:nvSpPr>
            <p:cNvPr id="29" name="Rectangle 28">
              <a:extLst>
                <a:ext uri="{FF2B5EF4-FFF2-40B4-BE49-F238E27FC236}">
                  <a16:creationId xmlns:a16="http://schemas.microsoft.com/office/drawing/2014/main" id="{201FBF35-571E-968C-58C8-93B9111A329A}"/>
                </a:ext>
              </a:extLst>
            </p:cNvPr>
            <p:cNvSpPr/>
            <p:nvPr/>
          </p:nvSpPr>
          <p:spPr>
            <a:xfrm>
              <a:off x="8151482" y="2129207"/>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EE1326C0-E49C-0D8D-3960-87CAE1D594E0}"/>
                </a:ext>
              </a:extLst>
            </p:cNvPr>
            <p:cNvSpPr/>
            <p:nvPr/>
          </p:nvSpPr>
          <p:spPr>
            <a:xfrm>
              <a:off x="8242508" y="2268105"/>
              <a:ext cx="2891855" cy="1053296"/>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Best Prediction accuracy at 60%.</a:t>
              </a:r>
            </a:p>
            <a:p>
              <a:pPr marL="285750" indent="-285750">
                <a:buFont typeface="Arial" panose="020B0604020202020204" pitchFamily="34" charset="0"/>
                <a:buChar char="•"/>
              </a:pPr>
              <a:r>
                <a:rPr lang="en-US" dirty="0">
                  <a:solidFill>
                    <a:sysClr val="windowText" lastClr="000000"/>
                  </a:solidFill>
                </a:rPr>
                <a:t>At 60%, cn1 clusters seem to be more or less predicted accurately barring a few outliers and quantization has been removed.</a:t>
              </a:r>
            </a:p>
            <a:p>
              <a:pPr marL="285750" indent="-285750">
                <a:buFont typeface="Arial" panose="020B0604020202020204" pitchFamily="34" charset="0"/>
                <a:buChar char="•"/>
              </a:pPr>
              <a:r>
                <a:rPr lang="en-US" dirty="0">
                  <a:solidFill>
                    <a:sysClr val="windowText" lastClr="000000"/>
                  </a:solidFill>
                </a:rPr>
                <a:t>To check for the source of error, cn2 clusters were analyzed</a:t>
              </a:r>
            </a:p>
          </p:txBody>
        </p:sp>
      </p:grpSp>
      <p:sp>
        <p:nvSpPr>
          <p:cNvPr id="33" name="Flowchart: Extract 32">
            <a:extLst>
              <a:ext uri="{FF2B5EF4-FFF2-40B4-BE49-F238E27FC236}">
                <a16:creationId xmlns:a16="http://schemas.microsoft.com/office/drawing/2014/main" id="{4CAAD2D0-B224-EF6D-CDFF-952E9DD469CC}"/>
              </a:ext>
            </a:extLst>
          </p:cNvPr>
          <p:cNvSpPr/>
          <p:nvPr/>
        </p:nvSpPr>
        <p:spPr>
          <a:xfrm>
            <a:off x="9838484" y="2569581"/>
            <a:ext cx="231494" cy="254643"/>
          </a:xfrm>
          <a:prstGeom prst="flowChartExtra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25">
            <a:extLst>
              <a:ext uri="{FF2B5EF4-FFF2-40B4-BE49-F238E27FC236}">
                <a16:creationId xmlns:a16="http://schemas.microsoft.com/office/drawing/2014/main" id="{2198DBA2-62D8-38C3-DE2A-0004589C19B9}"/>
              </a:ext>
            </a:extLst>
          </p:cNvPr>
          <p:cNvSpPr>
            <a:spLocks noGrp="1"/>
          </p:cNvSpPr>
          <p:nvPr>
            <p:ph type="sldNum" sz="quarter" idx="12"/>
          </p:nvPr>
        </p:nvSpPr>
        <p:spPr/>
        <p:txBody>
          <a:bodyPr/>
          <a:lstStyle/>
          <a:p>
            <a:fld id="{B580A228-D0D1-4E76-AAEC-33BFE4EAC542}" type="slidenum">
              <a:rPr lang="en-IN" smtClean="0"/>
              <a:t>14</a:t>
            </a:fld>
            <a:endParaRPr lang="en-IN"/>
          </a:p>
        </p:txBody>
      </p:sp>
    </p:spTree>
    <p:extLst>
      <p:ext uri="{BB962C8B-B14F-4D97-AF65-F5344CB8AC3E}">
        <p14:creationId xmlns:p14="http://schemas.microsoft.com/office/powerpoint/2010/main" val="219340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FF266-92DC-3FB0-B330-2A88E881072F}"/>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4F0E5C39-F8C6-6CA0-AB5D-AF820563D4FC}"/>
              </a:ext>
            </a:extLst>
          </p:cNvPr>
          <p:cNvPicPr>
            <a:picLocks noChangeAspect="1"/>
          </p:cNvPicPr>
          <p:nvPr/>
        </p:nvPicPr>
        <p:blipFill>
          <a:blip r:embed="rId3"/>
          <a:stretch>
            <a:fillRect/>
          </a:stretch>
        </p:blipFill>
        <p:spPr>
          <a:xfrm>
            <a:off x="2388623" y="5116270"/>
            <a:ext cx="2214090" cy="1653561"/>
          </a:xfrm>
          <a:prstGeom prst="rect">
            <a:avLst/>
          </a:prstGeom>
        </p:spPr>
      </p:pic>
      <p:pic>
        <p:nvPicPr>
          <p:cNvPr id="38" name="Picture 37">
            <a:extLst>
              <a:ext uri="{FF2B5EF4-FFF2-40B4-BE49-F238E27FC236}">
                <a16:creationId xmlns:a16="http://schemas.microsoft.com/office/drawing/2014/main" id="{138CC556-D732-D032-9D1B-AE60EDEDD91E}"/>
              </a:ext>
            </a:extLst>
          </p:cNvPr>
          <p:cNvPicPr>
            <a:picLocks noChangeAspect="1"/>
          </p:cNvPicPr>
          <p:nvPr/>
        </p:nvPicPr>
        <p:blipFill>
          <a:blip r:embed="rId4"/>
          <a:stretch>
            <a:fillRect/>
          </a:stretch>
        </p:blipFill>
        <p:spPr>
          <a:xfrm>
            <a:off x="4602713" y="5116269"/>
            <a:ext cx="2214090" cy="1653561"/>
          </a:xfrm>
          <a:prstGeom prst="rect">
            <a:avLst/>
          </a:prstGeom>
        </p:spPr>
      </p:pic>
      <p:pic>
        <p:nvPicPr>
          <p:cNvPr id="37" name="Picture 36">
            <a:extLst>
              <a:ext uri="{FF2B5EF4-FFF2-40B4-BE49-F238E27FC236}">
                <a16:creationId xmlns:a16="http://schemas.microsoft.com/office/drawing/2014/main" id="{5BEBBA4A-354D-C780-C270-13A3FC5708FE}"/>
              </a:ext>
            </a:extLst>
          </p:cNvPr>
          <p:cNvPicPr>
            <a:picLocks noChangeAspect="1"/>
          </p:cNvPicPr>
          <p:nvPr/>
        </p:nvPicPr>
        <p:blipFill>
          <a:blip r:embed="rId5"/>
          <a:stretch>
            <a:fillRect/>
          </a:stretch>
        </p:blipFill>
        <p:spPr>
          <a:xfrm>
            <a:off x="4610676" y="3440285"/>
            <a:ext cx="2214089" cy="1653561"/>
          </a:xfrm>
          <a:prstGeom prst="rect">
            <a:avLst/>
          </a:prstGeom>
        </p:spPr>
      </p:pic>
      <p:pic>
        <p:nvPicPr>
          <p:cNvPr id="36" name="Picture 35">
            <a:extLst>
              <a:ext uri="{FF2B5EF4-FFF2-40B4-BE49-F238E27FC236}">
                <a16:creationId xmlns:a16="http://schemas.microsoft.com/office/drawing/2014/main" id="{CD8463C2-CF67-3B7C-6A52-971CDF64EA89}"/>
              </a:ext>
            </a:extLst>
          </p:cNvPr>
          <p:cNvPicPr>
            <a:picLocks noChangeAspect="1"/>
          </p:cNvPicPr>
          <p:nvPr/>
        </p:nvPicPr>
        <p:blipFill>
          <a:blip r:embed="rId6"/>
          <a:stretch>
            <a:fillRect/>
          </a:stretch>
        </p:blipFill>
        <p:spPr>
          <a:xfrm>
            <a:off x="2388623" y="3459210"/>
            <a:ext cx="2214091" cy="1653561"/>
          </a:xfrm>
          <a:prstGeom prst="rect">
            <a:avLst/>
          </a:prstGeom>
        </p:spPr>
      </p:pic>
      <p:pic>
        <p:nvPicPr>
          <p:cNvPr id="35" name="Picture 34">
            <a:extLst>
              <a:ext uri="{FF2B5EF4-FFF2-40B4-BE49-F238E27FC236}">
                <a16:creationId xmlns:a16="http://schemas.microsoft.com/office/drawing/2014/main" id="{7E34BC19-59A9-CDFF-3C3F-07950CF45DE8}"/>
              </a:ext>
            </a:extLst>
          </p:cNvPr>
          <p:cNvPicPr>
            <a:picLocks noChangeAspect="1"/>
          </p:cNvPicPr>
          <p:nvPr/>
        </p:nvPicPr>
        <p:blipFill>
          <a:blip r:embed="rId7"/>
          <a:stretch>
            <a:fillRect/>
          </a:stretch>
        </p:blipFill>
        <p:spPr>
          <a:xfrm>
            <a:off x="164084" y="3460962"/>
            <a:ext cx="2216429" cy="1655308"/>
          </a:xfrm>
          <a:prstGeom prst="rect">
            <a:avLst/>
          </a:prstGeom>
        </p:spPr>
      </p:pic>
      <p:pic>
        <p:nvPicPr>
          <p:cNvPr id="34" name="Picture 33">
            <a:extLst>
              <a:ext uri="{FF2B5EF4-FFF2-40B4-BE49-F238E27FC236}">
                <a16:creationId xmlns:a16="http://schemas.microsoft.com/office/drawing/2014/main" id="{349A1252-0935-53B6-594D-299ADBE81114}"/>
              </a:ext>
            </a:extLst>
          </p:cNvPr>
          <p:cNvPicPr>
            <a:picLocks noChangeAspect="1"/>
          </p:cNvPicPr>
          <p:nvPr/>
        </p:nvPicPr>
        <p:blipFill>
          <a:blip r:embed="rId8"/>
          <a:stretch>
            <a:fillRect/>
          </a:stretch>
        </p:blipFill>
        <p:spPr>
          <a:xfrm>
            <a:off x="168723" y="1843254"/>
            <a:ext cx="2216430" cy="1655308"/>
          </a:xfrm>
          <a:prstGeom prst="rect">
            <a:avLst/>
          </a:prstGeom>
        </p:spPr>
      </p:pic>
      <p:pic>
        <p:nvPicPr>
          <p:cNvPr id="32" name="Picture 31">
            <a:extLst>
              <a:ext uri="{FF2B5EF4-FFF2-40B4-BE49-F238E27FC236}">
                <a16:creationId xmlns:a16="http://schemas.microsoft.com/office/drawing/2014/main" id="{0DC7B5C6-9CAB-B7F1-E131-3309B5F4E6AD}"/>
              </a:ext>
            </a:extLst>
          </p:cNvPr>
          <p:cNvPicPr>
            <a:picLocks noChangeAspect="1"/>
          </p:cNvPicPr>
          <p:nvPr/>
        </p:nvPicPr>
        <p:blipFill>
          <a:blip r:embed="rId9"/>
          <a:stretch>
            <a:fillRect/>
          </a:stretch>
        </p:blipFill>
        <p:spPr>
          <a:xfrm>
            <a:off x="2399047" y="1803901"/>
            <a:ext cx="2216431" cy="1655309"/>
          </a:xfrm>
          <a:prstGeom prst="rect">
            <a:avLst/>
          </a:prstGeom>
        </p:spPr>
      </p:pic>
      <p:pic>
        <p:nvPicPr>
          <p:cNvPr id="31" name="Picture 30">
            <a:extLst>
              <a:ext uri="{FF2B5EF4-FFF2-40B4-BE49-F238E27FC236}">
                <a16:creationId xmlns:a16="http://schemas.microsoft.com/office/drawing/2014/main" id="{2278AD3F-51CC-72F7-910B-A60BECF49DB4}"/>
              </a:ext>
            </a:extLst>
          </p:cNvPr>
          <p:cNvPicPr>
            <a:picLocks noChangeAspect="1"/>
          </p:cNvPicPr>
          <p:nvPr/>
        </p:nvPicPr>
        <p:blipFill>
          <a:blip r:embed="rId10"/>
          <a:stretch>
            <a:fillRect/>
          </a:stretch>
        </p:blipFill>
        <p:spPr>
          <a:xfrm>
            <a:off x="4606200" y="1803901"/>
            <a:ext cx="2216430" cy="1655309"/>
          </a:xfrm>
          <a:prstGeom prst="rect">
            <a:avLst/>
          </a:prstGeom>
        </p:spPr>
      </p:pic>
      <p:pic>
        <p:nvPicPr>
          <p:cNvPr id="27" name="Picture 26">
            <a:extLst>
              <a:ext uri="{FF2B5EF4-FFF2-40B4-BE49-F238E27FC236}">
                <a16:creationId xmlns:a16="http://schemas.microsoft.com/office/drawing/2014/main" id="{534F31F8-4C41-E1EC-6247-1782FCE60B21}"/>
              </a:ext>
            </a:extLst>
          </p:cNvPr>
          <p:cNvPicPr>
            <a:picLocks noChangeAspect="1"/>
          </p:cNvPicPr>
          <p:nvPr/>
        </p:nvPicPr>
        <p:blipFill>
          <a:blip r:embed="rId11"/>
          <a:stretch>
            <a:fillRect/>
          </a:stretch>
        </p:blipFill>
        <p:spPr>
          <a:xfrm>
            <a:off x="4624734" y="150340"/>
            <a:ext cx="2216430" cy="1655309"/>
          </a:xfrm>
          <a:prstGeom prst="rect">
            <a:avLst/>
          </a:prstGeom>
        </p:spPr>
      </p:pic>
      <p:sp>
        <p:nvSpPr>
          <p:cNvPr id="16" name="TextBox 15">
            <a:extLst>
              <a:ext uri="{FF2B5EF4-FFF2-40B4-BE49-F238E27FC236}">
                <a16:creationId xmlns:a16="http://schemas.microsoft.com/office/drawing/2014/main" id="{09F9102D-16F2-655E-91C9-D387DC8AB382}"/>
              </a:ext>
            </a:extLst>
          </p:cNvPr>
          <p:cNvSpPr txBox="1"/>
          <p:nvPr/>
        </p:nvSpPr>
        <p:spPr>
          <a:xfrm>
            <a:off x="381584" y="5336452"/>
            <a:ext cx="1818126" cy="1200329"/>
          </a:xfrm>
          <a:prstGeom prst="rect">
            <a:avLst/>
          </a:prstGeom>
          <a:solidFill>
            <a:schemeClr val="accent1">
              <a:lumMod val="60000"/>
              <a:lumOff val="40000"/>
            </a:schemeClr>
          </a:solidFill>
          <a:ln>
            <a:solidFill>
              <a:schemeClr val="tx1"/>
            </a:solidFill>
          </a:ln>
        </p:spPr>
        <p:txBody>
          <a:bodyPr wrap="none" rtlCol="0">
            <a:spAutoFit/>
          </a:bodyPr>
          <a:lstStyle/>
          <a:p>
            <a:r>
              <a:rPr lang="en-IN" dirty="0">
                <a:solidFill>
                  <a:sysClr val="windowText" lastClr="000000"/>
                </a:solidFill>
              </a:rPr>
              <a:t>100 epochs each;</a:t>
            </a:r>
          </a:p>
          <a:p>
            <a:r>
              <a:rPr lang="en-IN" dirty="0">
                <a:solidFill>
                  <a:sysClr val="windowText" lastClr="000000"/>
                </a:solidFill>
              </a:rPr>
              <a:t>Lr=0.001</a:t>
            </a:r>
          </a:p>
          <a:p>
            <a:r>
              <a:rPr lang="en-IN" dirty="0">
                <a:solidFill>
                  <a:sysClr val="windowText" lastClr="000000"/>
                </a:solidFill>
              </a:rPr>
              <a:t>Batch size =16</a:t>
            </a:r>
          </a:p>
          <a:p>
            <a:r>
              <a:rPr lang="en-IN" dirty="0">
                <a:solidFill>
                  <a:sysClr val="windowText" lastClr="000000"/>
                </a:solidFill>
              </a:rPr>
              <a:t>Test ratio =0.8</a:t>
            </a:r>
          </a:p>
        </p:txBody>
      </p:sp>
      <p:grpSp>
        <p:nvGrpSpPr>
          <p:cNvPr id="28" name="Group 27">
            <a:extLst>
              <a:ext uri="{FF2B5EF4-FFF2-40B4-BE49-F238E27FC236}">
                <a16:creationId xmlns:a16="http://schemas.microsoft.com/office/drawing/2014/main" id="{404B9536-D88F-12B6-5568-F41F604860E0}"/>
              </a:ext>
            </a:extLst>
          </p:cNvPr>
          <p:cNvGrpSpPr/>
          <p:nvPr/>
        </p:nvGrpSpPr>
        <p:grpSpPr>
          <a:xfrm>
            <a:off x="6996128" y="3219132"/>
            <a:ext cx="4961761" cy="3213872"/>
            <a:chOff x="8151482" y="2129207"/>
            <a:chExt cx="3100443" cy="1325563"/>
          </a:xfrm>
        </p:grpSpPr>
        <p:sp>
          <p:nvSpPr>
            <p:cNvPr id="29" name="Rectangle 28">
              <a:extLst>
                <a:ext uri="{FF2B5EF4-FFF2-40B4-BE49-F238E27FC236}">
                  <a16:creationId xmlns:a16="http://schemas.microsoft.com/office/drawing/2014/main" id="{410C1450-067B-C749-0202-30A2AFCFFA91}"/>
                </a:ext>
              </a:extLst>
            </p:cNvPr>
            <p:cNvSpPr/>
            <p:nvPr/>
          </p:nvSpPr>
          <p:spPr>
            <a:xfrm>
              <a:off x="8151482" y="2129207"/>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503E8F40-E615-237A-932B-0069261916C3}"/>
                </a:ext>
              </a:extLst>
            </p:cNvPr>
            <p:cNvSpPr/>
            <p:nvPr/>
          </p:nvSpPr>
          <p:spPr>
            <a:xfrm>
              <a:off x="8242508" y="2268105"/>
              <a:ext cx="2891855" cy="1053296"/>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rPr>
                <a:t>As expected, the increase in MAE can be attributed to the reduction in amount of cn2 clusters in the training data.</a:t>
              </a:r>
            </a:p>
            <a:p>
              <a:pPr marL="285750" indent="-285750">
                <a:buFont typeface="Arial" panose="020B0604020202020204" pitchFamily="34" charset="0"/>
                <a:buChar char="•"/>
              </a:pPr>
              <a:r>
                <a:rPr lang="en-US" dirty="0">
                  <a:solidFill>
                    <a:sysClr val="windowText" lastClr="000000"/>
                  </a:solidFill>
                </a:rPr>
                <a:t>Which has resulted in the trend of increasing MAE (for cn2).</a:t>
              </a:r>
            </a:p>
            <a:p>
              <a:pPr marL="285750" indent="-285750">
                <a:buFont typeface="Arial" panose="020B0604020202020204" pitchFamily="34" charset="0"/>
                <a:buChar char="•"/>
              </a:pPr>
              <a:r>
                <a:rPr lang="en-US" dirty="0">
                  <a:solidFill>
                    <a:sysClr val="windowText" lastClr="000000"/>
                  </a:solidFill>
                </a:rPr>
                <a:t>Overall, no significant change in prediction accuracy observed with changing percentage of cn1 clusters in training data.  </a:t>
              </a:r>
            </a:p>
          </p:txBody>
        </p:sp>
      </p:grpSp>
      <p:pic>
        <p:nvPicPr>
          <p:cNvPr id="2" name="Picture 1">
            <a:extLst>
              <a:ext uri="{FF2B5EF4-FFF2-40B4-BE49-F238E27FC236}">
                <a16:creationId xmlns:a16="http://schemas.microsoft.com/office/drawing/2014/main" id="{932FDE34-E151-B853-0075-4C808EFCF52F}"/>
              </a:ext>
            </a:extLst>
          </p:cNvPr>
          <p:cNvPicPr>
            <a:picLocks noChangeAspect="1"/>
          </p:cNvPicPr>
          <p:nvPr/>
        </p:nvPicPr>
        <p:blipFill>
          <a:blip r:embed="rId12"/>
          <a:stretch>
            <a:fillRect/>
          </a:stretch>
        </p:blipFill>
        <p:spPr>
          <a:xfrm>
            <a:off x="173348" y="177541"/>
            <a:ext cx="2216432" cy="1655310"/>
          </a:xfrm>
          <a:prstGeom prst="rect">
            <a:avLst/>
          </a:prstGeom>
        </p:spPr>
      </p:pic>
      <p:pic>
        <p:nvPicPr>
          <p:cNvPr id="26" name="Picture 25">
            <a:extLst>
              <a:ext uri="{FF2B5EF4-FFF2-40B4-BE49-F238E27FC236}">
                <a16:creationId xmlns:a16="http://schemas.microsoft.com/office/drawing/2014/main" id="{76D26989-0F49-FA93-89CB-4CB510881634}"/>
              </a:ext>
            </a:extLst>
          </p:cNvPr>
          <p:cNvPicPr>
            <a:picLocks noChangeAspect="1"/>
          </p:cNvPicPr>
          <p:nvPr/>
        </p:nvPicPr>
        <p:blipFill>
          <a:blip r:embed="rId13"/>
          <a:stretch>
            <a:fillRect/>
          </a:stretch>
        </p:blipFill>
        <p:spPr>
          <a:xfrm>
            <a:off x="2399044" y="150340"/>
            <a:ext cx="2216434" cy="1655311"/>
          </a:xfrm>
          <a:prstGeom prst="rect">
            <a:avLst/>
          </a:prstGeom>
        </p:spPr>
      </p:pic>
      <p:sp>
        <p:nvSpPr>
          <p:cNvPr id="12" name="Arrow: Right 11">
            <a:extLst>
              <a:ext uri="{FF2B5EF4-FFF2-40B4-BE49-F238E27FC236}">
                <a16:creationId xmlns:a16="http://schemas.microsoft.com/office/drawing/2014/main" id="{CCCBEE07-69F2-C657-A713-B335B92398ED}"/>
              </a:ext>
            </a:extLst>
          </p:cNvPr>
          <p:cNvSpPr/>
          <p:nvPr/>
        </p:nvSpPr>
        <p:spPr>
          <a:xfrm>
            <a:off x="2291787" y="27432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2025F7E7-94B1-1184-A2B1-042ABB79EE79}"/>
              </a:ext>
            </a:extLst>
          </p:cNvPr>
          <p:cNvSpPr/>
          <p:nvPr/>
        </p:nvSpPr>
        <p:spPr>
          <a:xfrm>
            <a:off x="4508219" y="27432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22FDAF7-194D-CAD2-29A0-E7D3D557450E}"/>
              </a:ext>
            </a:extLst>
          </p:cNvPr>
          <p:cNvSpPr/>
          <p:nvPr/>
        </p:nvSpPr>
        <p:spPr>
          <a:xfrm rot="10800000">
            <a:off x="4542943" y="3062213"/>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8B0E0C0F-145A-871D-59AE-A537548B84AE}"/>
              </a:ext>
            </a:extLst>
          </p:cNvPr>
          <p:cNvSpPr/>
          <p:nvPr/>
        </p:nvSpPr>
        <p:spPr>
          <a:xfrm rot="10800000">
            <a:off x="2326512" y="3062214"/>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32FA344-D0B3-0B80-1580-DAB7F794F531}"/>
              </a:ext>
            </a:extLst>
          </p:cNvPr>
          <p:cNvSpPr/>
          <p:nvPr/>
        </p:nvSpPr>
        <p:spPr>
          <a:xfrm rot="5400000">
            <a:off x="372244" y="329113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34348DC-B2DF-8CBD-15BC-EB5E0A4BA851}"/>
              </a:ext>
            </a:extLst>
          </p:cNvPr>
          <p:cNvSpPr/>
          <p:nvPr/>
        </p:nvSpPr>
        <p:spPr>
          <a:xfrm>
            <a:off x="2326511" y="470508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0D5F4EA1-F6B2-02C5-AE38-266C28B3BB95}"/>
              </a:ext>
            </a:extLst>
          </p:cNvPr>
          <p:cNvSpPr/>
          <p:nvPr/>
        </p:nvSpPr>
        <p:spPr>
          <a:xfrm>
            <a:off x="4508218" y="4705080"/>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C80FC9BE-985F-DCC2-C531-5CD0BEBDF70D}"/>
              </a:ext>
            </a:extLst>
          </p:cNvPr>
          <p:cNvSpPr/>
          <p:nvPr/>
        </p:nvSpPr>
        <p:spPr>
          <a:xfrm rot="5400000">
            <a:off x="6524666" y="4967247"/>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A30E215E-8D4B-CF87-6454-6314402E90D4}"/>
              </a:ext>
            </a:extLst>
          </p:cNvPr>
          <p:cNvSpPr/>
          <p:nvPr/>
        </p:nvSpPr>
        <p:spPr>
          <a:xfrm rot="10800000">
            <a:off x="4501920" y="6327095"/>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7A45D66B-5FF0-5804-4C7B-3BBE79F95A54}"/>
              </a:ext>
            </a:extLst>
          </p:cNvPr>
          <p:cNvSpPr/>
          <p:nvPr/>
        </p:nvSpPr>
        <p:spPr>
          <a:xfrm rot="5400000">
            <a:off x="4832311" y="1570684"/>
            <a:ext cx="312517" cy="211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9964F3F1-F4A3-0506-CB8A-D89422E4A9C1}"/>
              </a:ext>
            </a:extLst>
          </p:cNvPr>
          <p:cNvPicPr>
            <a:picLocks noChangeAspect="1"/>
          </p:cNvPicPr>
          <p:nvPr/>
        </p:nvPicPr>
        <p:blipFill>
          <a:blip r:embed="rId14"/>
          <a:stretch>
            <a:fillRect/>
          </a:stretch>
        </p:blipFill>
        <p:spPr>
          <a:xfrm>
            <a:off x="7311674" y="346707"/>
            <a:ext cx="4288200" cy="2659770"/>
          </a:xfrm>
          <a:prstGeom prst="rect">
            <a:avLst/>
          </a:prstGeom>
        </p:spPr>
      </p:pic>
      <p:sp>
        <p:nvSpPr>
          <p:cNvPr id="41" name="Slide Number Placeholder 40">
            <a:extLst>
              <a:ext uri="{FF2B5EF4-FFF2-40B4-BE49-F238E27FC236}">
                <a16:creationId xmlns:a16="http://schemas.microsoft.com/office/drawing/2014/main" id="{0C20592B-1181-55F2-03A5-217AD2565C32}"/>
              </a:ext>
            </a:extLst>
          </p:cNvPr>
          <p:cNvSpPr>
            <a:spLocks noGrp="1"/>
          </p:cNvSpPr>
          <p:nvPr>
            <p:ph type="sldNum" sz="quarter" idx="12"/>
          </p:nvPr>
        </p:nvSpPr>
        <p:spPr/>
        <p:txBody>
          <a:bodyPr/>
          <a:lstStyle/>
          <a:p>
            <a:fld id="{B580A228-D0D1-4E76-AAEC-33BFE4EAC542}" type="slidenum">
              <a:rPr lang="en-IN" smtClean="0"/>
              <a:t>15</a:t>
            </a:fld>
            <a:endParaRPr lang="en-IN"/>
          </a:p>
        </p:txBody>
      </p:sp>
    </p:spTree>
    <p:extLst>
      <p:ext uri="{BB962C8B-B14F-4D97-AF65-F5344CB8AC3E}">
        <p14:creationId xmlns:p14="http://schemas.microsoft.com/office/powerpoint/2010/main" val="17444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078EBAA-679F-D3B2-C428-6A0A41D7D38F}"/>
              </a:ext>
            </a:extLst>
          </p:cNvPr>
          <p:cNvPicPr>
            <a:picLocks noChangeAspect="1"/>
          </p:cNvPicPr>
          <p:nvPr/>
        </p:nvPicPr>
        <p:blipFill>
          <a:blip r:embed="rId3"/>
          <a:stretch>
            <a:fillRect/>
          </a:stretch>
        </p:blipFill>
        <p:spPr>
          <a:xfrm>
            <a:off x="8034685" y="2221048"/>
            <a:ext cx="3895029" cy="2415904"/>
          </a:xfrm>
          <a:prstGeom prst="rect">
            <a:avLst/>
          </a:prstGeom>
        </p:spPr>
      </p:pic>
      <p:grpSp>
        <p:nvGrpSpPr>
          <p:cNvPr id="23" name="Group 22">
            <a:extLst>
              <a:ext uri="{FF2B5EF4-FFF2-40B4-BE49-F238E27FC236}">
                <a16:creationId xmlns:a16="http://schemas.microsoft.com/office/drawing/2014/main" id="{9912F736-C10C-34D7-7250-06EAC126DF9C}"/>
              </a:ext>
            </a:extLst>
          </p:cNvPr>
          <p:cNvGrpSpPr/>
          <p:nvPr/>
        </p:nvGrpSpPr>
        <p:grpSpPr>
          <a:xfrm>
            <a:off x="551754" y="1213506"/>
            <a:ext cx="6993256" cy="5142844"/>
            <a:chOff x="619760" y="857578"/>
            <a:chExt cx="6993256" cy="5142844"/>
          </a:xfrm>
        </p:grpSpPr>
        <p:grpSp>
          <p:nvGrpSpPr>
            <p:cNvPr id="13" name="Group 12">
              <a:extLst>
                <a:ext uri="{FF2B5EF4-FFF2-40B4-BE49-F238E27FC236}">
                  <a16:creationId xmlns:a16="http://schemas.microsoft.com/office/drawing/2014/main" id="{D25D5C86-332D-16D1-F9AF-E76CB2F952B3}"/>
                </a:ext>
              </a:extLst>
            </p:cNvPr>
            <p:cNvGrpSpPr/>
            <p:nvPr/>
          </p:nvGrpSpPr>
          <p:grpSpPr>
            <a:xfrm>
              <a:off x="4102027" y="857578"/>
              <a:ext cx="3496629" cy="2571422"/>
              <a:chOff x="4126425" y="467478"/>
              <a:chExt cx="3949189" cy="2961522"/>
            </a:xfrm>
          </p:grpSpPr>
          <p:pic>
            <p:nvPicPr>
              <p:cNvPr id="5" name="Picture 4">
                <a:extLst>
                  <a:ext uri="{FF2B5EF4-FFF2-40B4-BE49-F238E27FC236}">
                    <a16:creationId xmlns:a16="http://schemas.microsoft.com/office/drawing/2014/main" id="{33D58FE5-2EDD-6ADC-B11D-B803193D248A}"/>
                  </a:ext>
                </a:extLst>
              </p:cNvPr>
              <p:cNvPicPr>
                <a:picLocks noChangeAspect="1"/>
              </p:cNvPicPr>
              <p:nvPr/>
            </p:nvPicPr>
            <p:blipFill>
              <a:blip r:embed="rId4"/>
              <a:stretch>
                <a:fillRect/>
              </a:stretch>
            </p:blipFill>
            <p:spPr>
              <a:xfrm>
                <a:off x="4126425" y="479606"/>
                <a:ext cx="3949189" cy="2949394"/>
              </a:xfrm>
              <a:prstGeom prst="rect">
                <a:avLst/>
              </a:prstGeom>
            </p:spPr>
          </p:pic>
          <p:sp>
            <p:nvSpPr>
              <p:cNvPr id="9" name="TextBox 8">
                <a:extLst>
                  <a:ext uri="{FF2B5EF4-FFF2-40B4-BE49-F238E27FC236}">
                    <a16:creationId xmlns:a16="http://schemas.microsoft.com/office/drawing/2014/main" id="{0969891C-6588-F910-D035-62F77748D492}"/>
                  </a:ext>
                </a:extLst>
              </p:cNvPr>
              <p:cNvSpPr txBox="1"/>
              <p:nvPr/>
            </p:nvSpPr>
            <p:spPr>
              <a:xfrm flipH="1">
                <a:off x="6164732" y="467478"/>
                <a:ext cx="1151738" cy="230405"/>
              </a:xfrm>
              <a:prstGeom prst="rect">
                <a:avLst/>
              </a:prstGeom>
              <a:solidFill>
                <a:schemeClr val="bg1"/>
              </a:solidFill>
            </p:spPr>
            <p:txBody>
              <a:bodyPr wrap="square" rtlCol="0" anchor="b">
                <a:spAutoFit/>
              </a:bodyPr>
              <a:lstStyle/>
              <a:p>
                <a:r>
                  <a:rPr lang="en-US" sz="700" dirty="0"/>
                  <a:t>CN=1 clusters in red</a:t>
                </a:r>
                <a:endParaRPr lang="en-IN" sz="700" dirty="0"/>
              </a:p>
            </p:txBody>
          </p:sp>
          <p:sp>
            <p:nvSpPr>
              <p:cNvPr id="18" name="TextBox 17">
                <a:extLst>
                  <a:ext uri="{FF2B5EF4-FFF2-40B4-BE49-F238E27FC236}">
                    <a16:creationId xmlns:a16="http://schemas.microsoft.com/office/drawing/2014/main" id="{5A2EED4E-7BE7-738D-DE2D-F182B71C886C}"/>
                  </a:ext>
                </a:extLst>
              </p:cNvPr>
              <p:cNvSpPr txBox="1"/>
              <p:nvPr/>
            </p:nvSpPr>
            <p:spPr>
              <a:xfrm>
                <a:off x="5183780" y="868102"/>
                <a:ext cx="917239" cy="369332"/>
              </a:xfrm>
              <a:prstGeom prst="rect">
                <a:avLst/>
              </a:prstGeom>
              <a:noFill/>
            </p:spPr>
            <p:txBody>
              <a:bodyPr wrap="none" rtlCol="0">
                <a:spAutoFit/>
              </a:bodyPr>
              <a:lstStyle/>
              <a:p>
                <a:r>
                  <a:rPr lang="en-IN" dirty="0"/>
                  <a:t>187.79s</a:t>
                </a:r>
              </a:p>
            </p:txBody>
          </p:sp>
        </p:grpSp>
        <p:grpSp>
          <p:nvGrpSpPr>
            <p:cNvPr id="11" name="Group 10">
              <a:extLst>
                <a:ext uri="{FF2B5EF4-FFF2-40B4-BE49-F238E27FC236}">
                  <a16:creationId xmlns:a16="http://schemas.microsoft.com/office/drawing/2014/main" id="{8033E82A-28BD-D6EE-B231-D1E9FF036099}"/>
                </a:ext>
              </a:extLst>
            </p:cNvPr>
            <p:cNvGrpSpPr/>
            <p:nvPr/>
          </p:nvGrpSpPr>
          <p:grpSpPr>
            <a:xfrm>
              <a:off x="619760" y="857578"/>
              <a:ext cx="3496628" cy="2571422"/>
              <a:chOff x="167200" y="467479"/>
              <a:chExt cx="3949188" cy="2961521"/>
            </a:xfrm>
          </p:grpSpPr>
          <p:grpSp>
            <p:nvGrpSpPr>
              <p:cNvPr id="6" name="Group 5">
                <a:extLst>
                  <a:ext uri="{FF2B5EF4-FFF2-40B4-BE49-F238E27FC236}">
                    <a16:creationId xmlns:a16="http://schemas.microsoft.com/office/drawing/2014/main" id="{1B31F21E-C8B0-F48F-F563-AA906FF93721}"/>
                  </a:ext>
                </a:extLst>
              </p:cNvPr>
              <p:cNvGrpSpPr/>
              <p:nvPr/>
            </p:nvGrpSpPr>
            <p:grpSpPr>
              <a:xfrm>
                <a:off x="167200" y="467479"/>
                <a:ext cx="3949188" cy="2961521"/>
                <a:chOff x="167200" y="467479"/>
                <a:chExt cx="3949188" cy="2961521"/>
              </a:xfrm>
            </p:grpSpPr>
            <p:pic>
              <p:nvPicPr>
                <p:cNvPr id="3" name="Picture 2">
                  <a:extLst>
                    <a:ext uri="{FF2B5EF4-FFF2-40B4-BE49-F238E27FC236}">
                      <a16:creationId xmlns:a16="http://schemas.microsoft.com/office/drawing/2014/main" id="{8FC8B22A-6F2B-FE41-68EE-2790B0315B3A}"/>
                    </a:ext>
                  </a:extLst>
                </p:cNvPr>
                <p:cNvPicPr>
                  <a:picLocks noChangeAspect="1"/>
                </p:cNvPicPr>
                <p:nvPr/>
              </p:nvPicPr>
              <p:blipFill>
                <a:blip r:embed="rId5"/>
                <a:stretch>
                  <a:fillRect/>
                </a:stretch>
              </p:blipFill>
              <p:spPr>
                <a:xfrm>
                  <a:off x="167200" y="479606"/>
                  <a:ext cx="3949188" cy="2949394"/>
                </a:xfrm>
                <a:prstGeom prst="rect">
                  <a:avLst/>
                </a:prstGeom>
              </p:spPr>
            </p:pic>
            <p:sp>
              <p:nvSpPr>
                <p:cNvPr id="8" name="TextBox 7">
                  <a:extLst>
                    <a:ext uri="{FF2B5EF4-FFF2-40B4-BE49-F238E27FC236}">
                      <a16:creationId xmlns:a16="http://schemas.microsoft.com/office/drawing/2014/main" id="{CCA6FB42-875D-E35B-B875-CD4168D369D8}"/>
                    </a:ext>
                  </a:extLst>
                </p:cNvPr>
                <p:cNvSpPr txBox="1"/>
                <p:nvPr/>
              </p:nvSpPr>
              <p:spPr>
                <a:xfrm flipH="1">
                  <a:off x="2248726" y="467479"/>
                  <a:ext cx="1085570" cy="230404"/>
                </a:xfrm>
                <a:prstGeom prst="rect">
                  <a:avLst/>
                </a:prstGeom>
                <a:solidFill>
                  <a:schemeClr val="bg1"/>
                </a:solidFill>
              </p:spPr>
              <p:txBody>
                <a:bodyPr wrap="square" rtlCol="0" anchor="b">
                  <a:spAutoFit/>
                </a:bodyPr>
                <a:lstStyle/>
                <a:p>
                  <a:r>
                    <a:rPr lang="en-US" sz="700" dirty="0"/>
                    <a:t>CN=1 clusters in red</a:t>
                  </a:r>
                  <a:endParaRPr lang="en-IN" sz="700" dirty="0"/>
                </a:p>
              </p:txBody>
            </p:sp>
          </p:grpSp>
          <p:sp>
            <p:nvSpPr>
              <p:cNvPr id="19" name="TextBox 18">
                <a:extLst>
                  <a:ext uri="{FF2B5EF4-FFF2-40B4-BE49-F238E27FC236}">
                    <a16:creationId xmlns:a16="http://schemas.microsoft.com/office/drawing/2014/main" id="{7BAAFCA2-CBED-1D81-33DA-F157C869C192}"/>
                  </a:ext>
                </a:extLst>
              </p:cNvPr>
              <p:cNvSpPr txBox="1"/>
              <p:nvPr/>
            </p:nvSpPr>
            <p:spPr>
              <a:xfrm>
                <a:off x="1377387" y="1018572"/>
                <a:ext cx="917239" cy="369332"/>
              </a:xfrm>
              <a:prstGeom prst="rect">
                <a:avLst/>
              </a:prstGeom>
              <a:noFill/>
            </p:spPr>
            <p:txBody>
              <a:bodyPr wrap="none" rtlCol="0">
                <a:spAutoFit/>
              </a:bodyPr>
              <a:lstStyle/>
              <a:p>
                <a:r>
                  <a:rPr lang="en-IN" dirty="0"/>
                  <a:t>186.89s</a:t>
                </a:r>
              </a:p>
            </p:txBody>
          </p:sp>
        </p:grpSp>
        <p:grpSp>
          <p:nvGrpSpPr>
            <p:cNvPr id="16" name="Group 15">
              <a:extLst>
                <a:ext uri="{FF2B5EF4-FFF2-40B4-BE49-F238E27FC236}">
                  <a16:creationId xmlns:a16="http://schemas.microsoft.com/office/drawing/2014/main" id="{8E825DFA-D683-33AE-B2A8-2EE02806B0C6}"/>
                </a:ext>
              </a:extLst>
            </p:cNvPr>
            <p:cNvGrpSpPr/>
            <p:nvPr/>
          </p:nvGrpSpPr>
          <p:grpSpPr>
            <a:xfrm>
              <a:off x="619760" y="3439530"/>
              <a:ext cx="3496628" cy="2560892"/>
              <a:chOff x="167199" y="3468069"/>
              <a:chExt cx="3949189" cy="2964634"/>
            </a:xfrm>
          </p:grpSpPr>
          <p:pic>
            <p:nvPicPr>
              <p:cNvPr id="7" name="Picture 6">
                <a:extLst>
                  <a:ext uri="{FF2B5EF4-FFF2-40B4-BE49-F238E27FC236}">
                    <a16:creationId xmlns:a16="http://schemas.microsoft.com/office/drawing/2014/main" id="{F33F63E3-BF65-B211-FFB1-473839A6235A}"/>
                  </a:ext>
                </a:extLst>
              </p:cNvPr>
              <p:cNvPicPr>
                <a:picLocks noChangeAspect="1"/>
              </p:cNvPicPr>
              <p:nvPr/>
            </p:nvPicPr>
            <p:blipFill>
              <a:blip r:embed="rId6"/>
              <a:stretch>
                <a:fillRect/>
              </a:stretch>
            </p:blipFill>
            <p:spPr>
              <a:xfrm>
                <a:off x="167199" y="3483309"/>
                <a:ext cx="3949189" cy="2949394"/>
              </a:xfrm>
              <a:prstGeom prst="rect">
                <a:avLst/>
              </a:prstGeom>
            </p:spPr>
          </p:pic>
          <p:sp>
            <p:nvSpPr>
              <p:cNvPr id="10" name="TextBox 9">
                <a:extLst>
                  <a:ext uri="{FF2B5EF4-FFF2-40B4-BE49-F238E27FC236}">
                    <a16:creationId xmlns:a16="http://schemas.microsoft.com/office/drawing/2014/main" id="{DB439159-3553-C0F4-A009-32EB055B570A}"/>
                  </a:ext>
                </a:extLst>
              </p:cNvPr>
              <p:cNvSpPr txBox="1"/>
              <p:nvPr/>
            </p:nvSpPr>
            <p:spPr>
              <a:xfrm flipH="1">
                <a:off x="2192593" y="3468069"/>
                <a:ext cx="1101599" cy="231594"/>
              </a:xfrm>
              <a:prstGeom prst="rect">
                <a:avLst/>
              </a:prstGeom>
              <a:solidFill>
                <a:schemeClr val="bg1"/>
              </a:solidFill>
            </p:spPr>
            <p:txBody>
              <a:bodyPr wrap="square" rtlCol="0" anchor="b">
                <a:spAutoFit/>
              </a:bodyPr>
              <a:lstStyle/>
              <a:p>
                <a:r>
                  <a:rPr lang="en-US" sz="700" dirty="0"/>
                  <a:t>CN=1 clusters in red</a:t>
                </a:r>
                <a:endParaRPr lang="en-IN" sz="700" dirty="0"/>
              </a:p>
            </p:txBody>
          </p:sp>
          <p:sp>
            <p:nvSpPr>
              <p:cNvPr id="20" name="TextBox 19">
                <a:extLst>
                  <a:ext uri="{FF2B5EF4-FFF2-40B4-BE49-F238E27FC236}">
                    <a16:creationId xmlns:a16="http://schemas.microsoft.com/office/drawing/2014/main" id="{9C0C00B2-77C9-1AA6-4215-28AA807249A0}"/>
                  </a:ext>
                </a:extLst>
              </p:cNvPr>
              <p:cNvSpPr txBox="1"/>
              <p:nvPr/>
            </p:nvSpPr>
            <p:spPr>
              <a:xfrm>
                <a:off x="1493134" y="4016415"/>
                <a:ext cx="917239" cy="369332"/>
              </a:xfrm>
              <a:prstGeom prst="rect">
                <a:avLst/>
              </a:prstGeom>
              <a:noFill/>
            </p:spPr>
            <p:txBody>
              <a:bodyPr wrap="none" rtlCol="0">
                <a:spAutoFit/>
              </a:bodyPr>
              <a:lstStyle/>
              <a:p>
                <a:r>
                  <a:rPr lang="en-IN" dirty="0"/>
                  <a:t>207.69s</a:t>
                </a:r>
              </a:p>
            </p:txBody>
          </p:sp>
        </p:grpSp>
        <p:grpSp>
          <p:nvGrpSpPr>
            <p:cNvPr id="14" name="Group 13">
              <a:extLst>
                <a:ext uri="{FF2B5EF4-FFF2-40B4-BE49-F238E27FC236}">
                  <a16:creationId xmlns:a16="http://schemas.microsoft.com/office/drawing/2014/main" id="{FCDAB525-B786-B8DF-C3B6-B3A32D755336}"/>
                </a:ext>
              </a:extLst>
            </p:cNvPr>
            <p:cNvGrpSpPr/>
            <p:nvPr/>
          </p:nvGrpSpPr>
          <p:grpSpPr>
            <a:xfrm>
              <a:off x="4116388" y="3447749"/>
              <a:ext cx="3496628" cy="2552673"/>
              <a:chOff x="4116387" y="3444545"/>
              <a:chExt cx="3949189" cy="2955119"/>
            </a:xfrm>
          </p:grpSpPr>
          <p:pic>
            <p:nvPicPr>
              <p:cNvPr id="12" name="Picture 11">
                <a:extLst>
                  <a:ext uri="{FF2B5EF4-FFF2-40B4-BE49-F238E27FC236}">
                    <a16:creationId xmlns:a16="http://schemas.microsoft.com/office/drawing/2014/main" id="{B50910A3-39F2-8977-F079-63254CD6BAD5}"/>
                  </a:ext>
                </a:extLst>
              </p:cNvPr>
              <p:cNvPicPr>
                <a:picLocks noChangeAspect="1"/>
              </p:cNvPicPr>
              <p:nvPr/>
            </p:nvPicPr>
            <p:blipFill>
              <a:blip r:embed="rId7"/>
              <a:stretch>
                <a:fillRect/>
              </a:stretch>
            </p:blipFill>
            <p:spPr>
              <a:xfrm>
                <a:off x="4116387" y="3450271"/>
                <a:ext cx="3949189" cy="2949393"/>
              </a:xfrm>
              <a:prstGeom prst="rect">
                <a:avLst/>
              </a:prstGeom>
            </p:spPr>
          </p:pic>
          <p:sp>
            <p:nvSpPr>
              <p:cNvPr id="15" name="TextBox 14">
                <a:extLst>
                  <a:ext uri="{FF2B5EF4-FFF2-40B4-BE49-F238E27FC236}">
                    <a16:creationId xmlns:a16="http://schemas.microsoft.com/office/drawing/2014/main" id="{5D957ADA-E654-6552-3950-E1ED4C9CEADF}"/>
                  </a:ext>
                </a:extLst>
              </p:cNvPr>
              <p:cNvSpPr txBox="1"/>
              <p:nvPr/>
            </p:nvSpPr>
            <p:spPr>
              <a:xfrm flipH="1">
                <a:off x="6141782" y="3444545"/>
                <a:ext cx="1101599" cy="231594"/>
              </a:xfrm>
              <a:prstGeom prst="rect">
                <a:avLst/>
              </a:prstGeom>
              <a:solidFill>
                <a:schemeClr val="bg1"/>
              </a:solidFill>
            </p:spPr>
            <p:txBody>
              <a:bodyPr wrap="square" rtlCol="0" anchor="b">
                <a:spAutoFit/>
              </a:bodyPr>
              <a:lstStyle/>
              <a:p>
                <a:r>
                  <a:rPr lang="en-US" sz="700" dirty="0"/>
                  <a:t>CN=1 clusters in red</a:t>
                </a:r>
                <a:endParaRPr lang="en-IN" sz="700" dirty="0"/>
              </a:p>
            </p:txBody>
          </p:sp>
          <p:sp>
            <p:nvSpPr>
              <p:cNvPr id="21" name="TextBox 20">
                <a:extLst>
                  <a:ext uri="{FF2B5EF4-FFF2-40B4-BE49-F238E27FC236}">
                    <a16:creationId xmlns:a16="http://schemas.microsoft.com/office/drawing/2014/main" id="{1A6C8414-B341-47EE-C348-EA98A474E852}"/>
                  </a:ext>
                </a:extLst>
              </p:cNvPr>
              <p:cNvSpPr txBox="1"/>
              <p:nvPr/>
            </p:nvSpPr>
            <p:spPr>
              <a:xfrm>
                <a:off x="5463251" y="4201081"/>
                <a:ext cx="917239" cy="369332"/>
              </a:xfrm>
              <a:prstGeom prst="rect">
                <a:avLst/>
              </a:prstGeom>
              <a:noFill/>
            </p:spPr>
            <p:txBody>
              <a:bodyPr wrap="none" rtlCol="0">
                <a:spAutoFit/>
              </a:bodyPr>
              <a:lstStyle/>
              <a:p>
                <a:r>
                  <a:rPr lang="en-IN" dirty="0"/>
                  <a:t>217.30s</a:t>
                </a:r>
              </a:p>
            </p:txBody>
          </p:sp>
        </p:grpSp>
      </p:grpSp>
      <p:sp>
        <p:nvSpPr>
          <p:cNvPr id="22" name="TextBox 21">
            <a:extLst>
              <a:ext uri="{FF2B5EF4-FFF2-40B4-BE49-F238E27FC236}">
                <a16:creationId xmlns:a16="http://schemas.microsoft.com/office/drawing/2014/main" id="{401992CF-76F7-EDFF-35F0-50F882261365}"/>
              </a:ext>
            </a:extLst>
          </p:cNvPr>
          <p:cNvSpPr txBox="1"/>
          <p:nvPr/>
        </p:nvSpPr>
        <p:spPr>
          <a:xfrm>
            <a:off x="8143619" y="314104"/>
            <a:ext cx="3973588" cy="1477328"/>
          </a:xfrm>
          <a:prstGeom prst="rect">
            <a:avLst/>
          </a:prstGeom>
          <a:noFill/>
          <a:ln>
            <a:solidFill>
              <a:schemeClr val="tx1"/>
            </a:solidFill>
          </a:ln>
        </p:spPr>
        <p:txBody>
          <a:bodyPr wrap="none" rtlCol="0">
            <a:spAutoFit/>
          </a:bodyPr>
          <a:lstStyle/>
          <a:p>
            <a:r>
              <a:rPr lang="en-IN" dirty="0"/>
              <a:t>250 epochs</a:t>
            </a:r>
          </a:p>
          <a:p>
            <a:r>
              <a:rPr lang="en-IN" dirty="0"/>
              <a:t>Lr=0.001</a:t>
            </a:r>
          </a:p>
          <a:p>
            <a:r>
              <a:rPr lang="en-IN" dirty="0"/>
              <a:t>Batch size=16</a:t>
            </a:r>
          </a:p>
          <a:p>
            <a:r>
              <a:rPr lang="en-IN" dirty="0"/>
              <a:t>Test Ratio =0.8</a:t>
            </a:r>
          </a:p>
          <a:p>
            <a:r>
              <a:rPr lang="en-IN" dirty="0"/>
              <a:t>No of Cn=1 clusters = 60% of training set</a:t>
            </a:r>
          </a:p>
        </p:txBody>
      </p:sp>
      <p:sp>
        <p:nvSpPr>
          <p:cNvPr id="2" name="TextBox 1">
            <a:extLst>
              <a:ext uri="{FF2B5EF4-FFF2-40B4-BE49-F238E27FC236}">
                <a16:creationId xmlns:a16="http://schemas.microsoft.com/office/drawing/2014/main" id="{5D0030DC-5D68-93ED-1887-0C1F7665E728}"/>
              </a:ext>
            </a:extLst>
          </p:cNvPr>
          <p:cNvSpPr txBox="1"/>
          <p:nvPr/>
        </p:nvSpPr>
        <p:spPr>
          <a:xfrm>
            <a:off x="8407345" y="4700398"/>
            <a:ext cx="3446136"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 evident improvement in</a:t>
            </a:r>
          </a:p>
          <a:p>
            <a:r>
              <a:rPr lang="en-US" dirty="0"/>
              <a:t>prediction accuracy</a:t>
            </a:r>
          </a:p>
          <a:p>
            <a:pPr marL="285750" indent="-285750">
              <a:buFont typeface="Arial" panose="020B0604020202020204" pitchFamily="34" charset="0"/>
              <a:buChar char="•"/>
            </a:pPr>
            <a:r>
              <a:rPr lang="en-US" dirty="0"/>
              <a:t>CN=1 clusters highlighted in red</a:t>
            </a:r>
            <a:endParaRPr lang="en-IN" dirty="0"/>
          </a:p>
        </p:txBody>
      </p:sp>
      <p:sp>
        <p:nvSpPr>
          <p:cNvPr id="4" name="Slide Number Placeholder 3">
            <a:extLst>
              <a:ext uri="{FF2B5EF4-FFF2-40B4-BE49-F238E27FC236}">
                <a16:creationId xmlns:a16="http://schemas.microsoft.com/office/drawing/2014/main" id="{3385AE89-D35F-1B51-EF05-202CFAA7EFDE}"/>
              </a:ext>
            </a:extLst>
          </p:cNvPr>
          <p:cNvSpPr>
            <a:spLocks noGrp="1"/>
          </p:cNvSpPr>
          <p:nvPr>
            <p:ph type="sldNum" sz="quarter" idx="12"/>
          </p:nvPr>
        </p:nvSpPr>
        <p:spPr/>
        <p:txBody>
          <a:bodyPr/>
          <a:lstStyle/>
          <a:p>
            <a:fld id="{62BF2CD6-CBFC-4E4A-8D82-3C8B4453514E}" type="slidenum">
              <a:rPr lang="en-IN" smtClean="0"/>
              <a:t>16</a:t>
            </a:fld>
            <a:endParaRPr lang="en-IN"/>
          </a:p>
        </p:txBody>
      </p:sp>
      <p:sp>
        <p:nvSpPr>
          <p:cNvPr id="24" name="TextBox 23">
            <a:extLst>
              <a:ext uri="{FF2B5EF4-FFF2-40B4-BE49-F238E27FC236}">
                <a16:creationId xmlns:a16="http://schemas.microsoft.com/office/drawing/2014/main" id="{D4B1E4BC-343C-C775-E12D-588742210252}"/>
              </a:ext>
            </a:extLst>
          </p:cNvPr>
          <p:cNvSpPr txBox="1"/>
          <p:nvPr/>
        </p:nvSpPr>
        <p:spPr>
          <a:xfrm>
            <a:off x="544573" y="298389"/>
            <a:ext cx="6978896" cy="461665"/>
          </a:xfrm>
          <a:prstGeom prst="rect">
            <a:avLst/>
          </a:prstGeom>
          <a:noFill/>
        </p:spPr>
        <p:txBody>
          <a:bodyPr wrap="square" rtlCol="0">
            <a:spAutoFit/>
          </a:bodyPr>
          <a:lstStyle/>
          <a:p>
            <a:r>
              <a:rPr lang="en-US" sz="2400" u="sng" dirty="0"/>
              <a:t>Variation in MAE with number of convolutional layers</a:t>
            </a:r>
            <a:endParaRPr lang="en-IN" sz="2400" u="sng" dirty="0"/>
          </a:p>
        </p:txBody>
      </p:sp>
    </p:spTree>
    <p:extLst>
      <p:ext uri="{BB962C8B-B14F-4D97-AF65-F5344CB8AC3E}">
        <p14:creationId xmlns:p14="http://schemas.microsoft.com/office/powerpoint/2010/main" val="98553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7082B-7F90-DAF1-B06E-5713B318E33B}"/>
              </a:ext>
            </a:extLst>
          </p:cNvPr>
          <p:cNvPicPr>
            <a:picLocks noChangeAspect="1"/>
          </p:cNvPicPr>
          <p:nvPr/>
        </p:nvPicPr>
        <p:blipFill>
          <a:blip r:embed="rId3"/>
          <a:stretch>
            <a:fillRect/>
          </a:stretch>
        </p:blipFill>
        <p:spPr>
          <a:xfrm>
            <a:off x="257416" y="673674"/>
            <a:ext cx="3539692" cy="2643567"/>
          </a:xfrm>
          <a:prstGeom prst="rect">
            <a:avLst/>
          </a:prstGeom>
        </p:spPr>
      </p:pic>
      <p:sp>
        <p:nvSpPr>
          <p:cNvPr id="4" name="TextBox 3">
            <a:extLst>
              <a:ext uri="{FF2B5EF4-FFF2-40B4-BE49-F238E27FC236}">
                <a16:creationId xmlns:a16="http://schemas.microsoft.com/office/drawing/2014/main" id="{6C17DECB-C602-D7A7-A222-4D972FE8DC22}"/>
              </a:ext>
            </a:extLst>
          </p:cNvPr>
          <p:cNvSpPr txBox="1"/>
          <p:nvPr/>
        </p:nvSpPr>
        <p:spPr>
          <a:xfrm>
            <a:off x="1730477" y="973768"/>
            <a:ext cx="1170039" cy="276999"/>
          </a:xfrm>
          <a:prstGeom prst="rect">
            <a:avLst/>
          </a:prstGeom>
          <a:noFill/>
        </p:spPr>
        <p:txBody>
          <a:bodyPr wrap="square" rtlCol="0">
            <a:spAutoFit/>
          </a:bodyPr>
          <a:lstStyle/>
          <a:p>
            <a:r>
              <a:rPr lang="en-IN" sz="1200" dirty="0"/>
              <a:t>MAE=0.123</a:t>
            </a:r>
          </a:p>
        </p:txBody>
      </p:sp>
      <p:sp>
        <p:nvSpPr>
          <p:cNvPr id="5" name="TextBox 4">
            <a:extLst>
              <a:ext uri="{FF2B5EF4-FFF2-40B4-BE49-F238E27FC236}">
                <a16:creationId xmlns:a16="http://schemas.microsoft.com/office/drawing/2014/main" id="{343424F5-0C39-A3E6-1688-4B57C07AF0C6}"/>
              </a:ext>
            </a:extLst>
          </p:cNvPr>
          <p:cNvSpPr txBox="1"/>
          <p:nvPr/>
        </p:nvSpPr>
        <p:spPr>
          <a:xfrm>
            <a:off x="7819861" y="4519220"/>
            <a:ext cx="4375044" cy="2031325"/>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IN" dirty="0">
                <a:solidFill>
                  <a:sysClr val="windowText" lastClr="000000"/>
                </a:solidFill>
              </a:rPr>
              <a:t>100 epochs</a:t>
            </a:r>
          </a:p>
          <a:p>
            <a:pPr marL="285750" indent="-285750">
              <a:buFont typeface="Arial" panose="020B0604020202020204" pitchFamily="34" charset="0"/>
              <a:buChar char="•"/>
            </a:pPr>
            <a:r>
              <a:rPr lang="en-IN" dirty="0">
                <a:solidFill>
                  <a:sysClr val="windowText" lastClr="000000"/>
                </a:solidFill>
              </a:rPr>
              <a:t>Lr=0.001</a:t>
            </a:r>
          </a:p>
          <a:p>
            <a:pPr marL="285750" indent="-285750">
              <a:buFont typeface="Arial" panose="020B0604020202020204" pitchFamily="34" charset="0"/>
              <a:buChar char="•"/>
            </a:pPr>
            <a:r>
              <a:rPr lang="en-IN" dirty="0">
                <a:solidFill>
                  <a:sysClr val="windowText" lastClr="000000"/>
                </a:solidFill>
              </a:rPr>
              <a:t>Batch size=16</a:t>
            </a:r>
          </a:p>
          <a:p>
            <a:pPr marL="285750" indent="-285750">
              <a:buFont typeface="Arial" panose="020B0604020202020204" pitchFamily="34" charset="0"/>
              <a:buChar char="•"/>
            </a:pPr>
            <a:r>
              <a:rPr lang="en-IN" dirty="0">
                <a:solidFill>
                  <a:sysClr val="windowText" lastClr="000000"/>
                </a:solidFill>
              </a:rPr>
              <a:t>Test Ratio =0.8</a:t>
            </a:r>
          </a:p>
          <a:p>
            <a:pPr marL="285750" indent="-285750">
              <a:buFont typeface="Arial" panose="020B0604020202020204" pitchFamily="34" charset="0"/>
              <a:buChar char="•"/>
            </a:pPr>
            <a:r>
              <a:rPr lang="en-IN" dirty="0">
                <a:solidFill>
                  <a:sysClr val="windowText" lastClr="000000"/>
                </a:solidFill>
              </a:rPr>
              <a:t>No of Cn=1 clusters = 10% of training set</a:t>
            </a:r>
          </a:p>
          <a:p>
            <a:pPr marL="285750" indent="-285750">
              <a:buFont typeface="Arial" panose="020B0604020202020204" pitchFamily="34" charset="0"/>
              <a:buChar char="•"/>
            </a:pPr>
            <a:r>
              <a:rPr lang="en-IN" dirty="0">
                <a:solidFill>
                  <a:sysClr val="windowText" lastClr="000000"/>
                </a:solidFill>
              </a:rPr>
              <a:t>Changing the cutoff distance </a:t>
            </a:r>
            <a:r>
              <a:rPr lang="en-IN" b="1" dirty="0">
                <a:solidFill>
                  <a:sysClr val="windowText" lastClr="000000"/>
                </a:solidFill>
              </a:rPr>
              <a:t>for all atoms</a:t>
            </a:r>
          </a:p>
          <a:p>
            <a:pPr marL="285750" indent="-285750">
              <a:buFont typeface="Arial" panose="020B0604020202020204" pitchFamily="34" charset="0"/>
              <a:buChar char="•"/>
            </a:pPr>
            <a:r>
              <a:rPr lang="en-IN" dirty="0">
                <a:solidFill>
                  <a:sysClr val="windowText" lastClr="000000"/>
                </a:solidFill>
              </a:rPr>
              <a:t>Conv layers= 3</a:t>
            </a:r>
          </a:p>
        </p:txBody>
      </p:sp>
      <p:pic>
        <p:nvPicPr>
          <p:cNvPr id="7" name="Picture 6">
            <a:extLst>
              <a:ext uri="{FF2B5EF4-FFF2-40B4-BE49-F238E27FC236}">
                <a16:creationId xmlns:a16="http://schemas.microsoft.com/office/drawing/2014/main" id="{B33527E8-F29D-1DEB-5B39-9B58BCEEC6D7}"/>
              </a:ext>
            </a:extLst>
          </p:cNvPr>
          <p:cNvPicPr>
            <a:picLocks noChangeAspect="1"/>
          </p:cNvPicPr>
          <p:nvPr/>
        </p:nvPicPr>
        <p:blipFill>
          <a:blip r:embed="rId4"/>
          <a:stretch>
            <a:fillRect/>
          </a:stretch>
        </p:blipFill>
        <p:spPr>
          <a:xfrm>
            <a:off x="4416912" y="785432"/>
            <a:ext cx="3539693" cy="2643568"/>
          </a:xfrm>
          <a:prstGeom prst="rect">
            <a:avLst/>
          </a:prstGeom>
        </p:spPr>
      </p:pic>
      <p:sp>
        <p:nvSpPr>
          <p:cNvPr id="8" name="TextBox 7">
            <a:extLst>
              <a:ext uri="{FF2B5EF4-FFF2-40B4-BE49-F238E27FC236}">
                <a16:creationId xmlns:a16="http://schemas.microsoft.com/office/drawing/2014/main" id="{45D824D9-5650-C971-815E-1078599BFF5E}"/>
              </a:ext>
            </a:extLst>
          </p:cNvPr>
          <p:cNvSpPr txBox="1"/>
          <p:nvPr/>
        </p:nvSpPr>
        <p:spPr>
          <a:xfrm>
            <a:off x="5771971" y="916711"/>
            <a:ext cx="1170039" cy="276999"/>
          </a:xfrm>
          <a:prstGeom prst="rect">
            <a:avLst/>
          </a:prstGeom>
          <a:noFill/>
        </p:spPr>
        <p:txBody>
          <a:bodyPr wrap="square" rtlCol="0">
            <a:spAutoFit/>
          </a:bodyPr>
          <a:lstStyle/>
          <a:p>
            <a:r>
              <a:rPr lang="en-IN" sz="1200" dirty="0"/>
              <a:t>MAE=0.126</a:t>
            </a:r>
          </a:p>
        </p:txBody>
      </p:sp>
      <p:sp>
        <p:nvSpPr>
          <p:cNvPr id="9" name="TextBox 8">
            <a:extLst>
              <a:ext uri="{FF2B5EF4-FFF2-40B4-BE49-F238E27FC236}">
                <a16:creationId xmlns:a16="http://schemas.microsoft.com/office/drawing/2014/main" id="{3F790790-87E8-A43A-4A3E-93E2FA588E0D}"/>
              </a:ext>
            </a:extLst>
          </p:cNvPr>
          <p:cNvSpPr txBox="1"/>
          <p:nvPr/>
        </p:nvSpPr>
        <p:spPr>
          <a:xfrm>
            <a:off x="526059" y="218641"/>
            <a:ext cx="3175549" cy="369332"/>
          </a:xfrm>
          <a:prstGeom prst="rect">
            <a:avLst/>
          </a:prstGeom>
          <a:noFill/>
        </p:spPr>
        <p:txBody>
          <a:bodyPr wrap="none" rtlCol="0">
            <a:spAutoFit/>
          </a:bodyPr>
          <a:lstStyle/>
          <a:p>
            <a:r>
              <a:rPr lang="en-IN" u="sng" dirty="0"/>
              <a:t>Cutoff Distance = Atomic Radius</a:t>
            </a:r>
          </a:p>
        </p:txBody>
      </p:sp>
      <p:sp>
        <p:nvSpPr>
          <p:cNvPr id="10" name="TextBox 9">
            <a:extLst>
              <a:ext uri="{FF2B5EF4-FFF2-40B4-BE49-F238E27FC236}">
                <a16:creationId xmlns:a16="http://schemas.microsoft.com/office/drawing/2014/main" id="{A87CE1EC-45F8-4BC5-E583-BA5FCE89A76F}"/>
              </a:ext>
            </a:extLst>
          </p:cNvPr>
          <p:cNvSpPr txBox="1"/>
          <p:nvPr/>
        </p:nvSpPr>
        <p:spPr>
          <a:xfrm>
            <a:off x="4356155" y="223615"/>
            <a:ext cx="3582712" cy="369332"/>
          </a:xfrm>
          <a:prstGeom prst="rect">
            <a:avLst/>
          </a:prstGeom>
          <a:noFill/>
        </p:spPr>
        <p:txBody>
          <a:bodyPr wrap="none" rtlCol="0">
            <a:spAutoFit/>
          </a:bodyPr>
          <a:lstStyle/>
          <a:p>
            <a:r>
              <a:rPr lang="en-IN" u="sng" dirty="0"/>
              <a:t>Cutoff Distance = Atomic Radius*1.5</a:t>
            </a:r>
          </a:p>
        </p:txBody>
      </p:sp>
      <p:sp>
        <p:nvSpPr>
          <p:cNvPr id="11" name="TextBox 10">
            <a:extLst>
              <a:ext uri="{FF2B5EF4-FFF2-40B4-BE49-F238E27FC236}">
                <a16:creationId xmlns:a16="http://schemas.microsoft.com/office/drawing/2014/main" id="{1D3523D5-B3F0-26AC-F869-7A5F7B86D56E}"/>
              </a:ext>
            </a:extLst>
          </p:cNvPr>
          <p:cNvSpPr txBox="1"/>
          <p:nvPr/>
        </p:nvSpPr>
        <p:spPr>
          <a:xfrm>
            <a:off x="4373577" y="721675"/>
            <a:ext cx="562975" cy="261610"/>
          </a:xfrm>
          <a:prstGeom prst="rect">
            <a:avLst/>
          </a:prstGeom>
          <a:noFill/>
        </p:spPr>
        <p:txBody>
          <a:bodyPr wrap="none" rtlCol="0">
            <a:spAutoFit/>
          </a:bodyPr>
          <a:lstStyle/>
          <a:p>
            <a:r>
              <a:rPr lang="en-IN" sz="1100" dirty="0"/>
              <a:t>91.12s</a:t>
            </a:r>
          </a:p>
        </p:txBody>
      </p:sp>
      <p:sp>
        <p:nvSpPr>
          <p:cNvPr id="12" name="TextBox 11">
            <a:extLst>
              <a:ext uri="{FF2B5EF4-FFF2-40B4-BE49-F238E27FC236}">
                <a16:creationId xmlns:a16="http://schemas.microsoft.com/office/drawing/2014/main" id="{79AC5516-0E5A-E6F4-5949-F9518D283AB1}"/>
              </a:ext>
            </a:extLst>
          </p:cNvPr>
          <p:cNvSpPr txBox="1"/>
          <p:nvPr/>
        </p:nvSpPr>
        <p:spPr>
          <a:xfrm>
            <a:off x="189252" y="712158"/>
            <a:ext cx="562975" cy="261610"/>
          </a:xfrm>
          <a:prstGeom prst="rect">
            <a:avLst/>
          </a:prstGeom>
          <a:noFill/>
        </p:spPr>
        <p:txBody>
          <a:bodyPr wrap="none" rtlCol="0">
            <a:spAutoFit/>
          </a:bodyPr>
          <a:lstStyle/>
          <a:p>
            <a:r>
              <a:rPr lang="en-IN" sz="1100" dirty="0"/>
              <a:t>90.32s</a:t>
            </a:r>
          </a:p>
        </p:txBody>
      </p:sp>
      <p:pic>
        <p:nvPicPr>
          <p:cNvPr id="17" name="Picture 16">
            <a:extLst>
              <a:ext uri="{FF2B5EF4-FFF2-40B4-BE49-F238E27FC236}">
                <a16:creationId xmlns:a16="http://schemas.microsoft.com/office/drawing/2014/main" id="{4F20C023-260C-0ECA-3A1D-69900A2FDB43}"/>
              </a:ext>
            </a:extLst>
          </p:cNvPr>
          <p:cNvPicPr>
            <a:picLocks noChangeAspect="1"/>
          </p:cNvPicPr>
          <p:nvPr/>
        </p:nvPicPr>
        <p:blipFill>
          <a:blip r:embed="rId5"/>
          <a:stretch>
            <a:fillRect/>
          </a:stretch>
        </p:blipFill>
        <p:spPr>
          <a:xfrm>
            <a:off x="8652307" y="785432"/>
            <a:ext cx="3539693" cy="2643568"/>
          </a:xfrm>
          <a:prstGeom prst="rect">
            <a:avLst/>
          </a:prstGeom>
        </p:spPr>
      </p:pic>
      <p:sp>
        <p:nvSpPr>
          <p:cNvPr id="14" name="TextBox 13">
            <a:extLst>
              <a:ext uri="{FF2B5EF4-FFF2-40B4-BE49-F238E27FC236}">
                <a16:creationId xmlns:a16="http://schemas.microsoft.com/office/drawing/2014/main" id="{3EC5FE44-5476-B277-A779-3A243FDCE439}"/>
              </a:ext>
            </a:extLst>
          </p:cNvPr>
          <p:cNvSpPr txBox="1"/>
          <p:nvPr/>
        </p:nvSpPr>
        <p:spPr>
          <a:xfrm>
            <a:off x="10043711" y="916710"/>
            <a:ext cx="1170039" cy="276999"/>
          </a:xfrm>
          <a:prstGeom prst="rect">
            <a:avLst/>
          </a:prstGeom>
          <a:noFill/>
        </p:spPr>
        <p:txBody>
          <a:bodyPr wrap="square" rtlCol="0">
            <a:spAutoFit/>
          </a:bodyPr>
          <a:lstStyle/>
          <a:p>
            <a:r>
              <a:rPr lang="en-IN" sz="1200" dirty="0"/>
              <a:t>MAE=0.173</a:t>
            </a:r>
          </a:p>
        </p:txBody>
      </p:sp>
      <p:sp>
        <p:nvSpPr>
          <p:cNvPr id="15" name="TextBox 14">
            <a:extLst>
              <a:ext uri="{FF2B5EF4-FFF2-40B4-BE49-F238E27FC236}">
                <a16:creationId xmlns:a16="http://schemas.microsoft.com/office/drawing/2014/main" id="{FF294C5C-74CB-0B76-843D-B722A73F9BD2}"/>
              </a:ext>
            </a:extLst>
          </p:cNvPr>
          <p:cNvSpPr txBox="1"/>
          <p:nvPr/>
        </p:nvSpPr>
        <p:spPr>
          <a:xfrm>
            <a:off x="8652307" y="218641"/>
            <a:ext cx="3582712" cy="369332"/>
          </a:xfrm>
          <a:prstGeom prst="rect">
            <a:avLst/>
          </a:prstGeom>
          <a:noFill/>
        </p:spPr>
        <p:txBody>
          <a:bodyPr wrap="none" rtlCol="0">
            <a:spAutoFit/>
          </a:bodyPr>
          <a:lstStyle/>
          <a:p>
            <a:r>
              <a:rPr lang="en-IN" u="sng" dirty="0"/>
              <a:t>Cutoff Distance = Atomic Radius*2.5</a:t>
            </a:r>
          </a:p>
        </p:txBody>
      </p:sp>
      <p:sp>
        <p:nvSpPr>
          <p:cNvPr id="18" name="Arrow: Right 17">
            <a:extLst>
              <a:ext uri="{FF2B5EF4-FFF2-40B4-BE49-F238E27FC236}">
                <a16:creationId xmlns:a16="http://schemas.microsoft.com/office/drawing/2014/main" id="{9A87D15E-373B-383C-4505-5F94B7467959}"/>
              </a:ext>
            </a:extLst>
          </p:cNvPr>
          <p:cNvSpPr/>
          <p:nvPr/>
        </p:nvSpPr>
        <p:spPr>
          <a:xfrm>
            <a:off x="3797108" y="1851949"/>
            <a:ext cx="569836" cy="261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26EEFF3A-B25F-55FF-E41A-CFA2E60CDC39}"/>
              </a:ext>
            </a:extLst>
          </p:cNvPr>
          <p:cNvSpPr/>
          <p:nvPr/>
        </p:nvSpPr>
        <p:spPr>
          <a:xfrm>
            <a:off x="8019538" y="1851949"/>
            <a:ext cx="569836" cy="261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DA82AFE7-4444-298C-868C-B78B6A1823FC}"/>
              </a:ext>
            </a:extLst>
          </p:cNvPr>
          <p:cNvPicPr>
            <a:picLocks noChangeAspect="1"/>
          </p:cNvPicPr>
          <p:nvPr/>
        </p:nvPicPr>
        <p:blipFill>
          <a:blip r:embed="rId6"/>
          <a:stretch>
            <a:fillRect/>
          </a:stretch>
        </p:blipFill>
        <p:spPr>
          <a:xfrm>
            <a:off x="343989" y="3818775"/>
            <a:ext cx="3539693" cy="2643568"/>
          </a:xfrm>
          <a:prstGeom prst="rect">
            <a:avLst/>
          </a:prstGeom>
        </p:spPr>
      </p:pic>
      <p:sp>
        <p:nvSpPr>
          <p:cNvPr id="20" name="TextBox 19">
            <a:extLst>
              <a:ext uri="{FF2B5EF4-FFF2-40B4-BE49-F238E27FC236}">
                <a16:creationId xmlns:a16="http://schemas.microsoft.com/office/drawing/2014/main" id="{D56F7494-7325-BD2F-F2E4-5DF533AFDAFB}"/>
              </a:ext>
            </a:extLst>
          </p:cNvPr>
          <p:cNvSpPr txBox="1"/>
          <p:nvPr/>
        </p:nvSpPr>
        <p:spPr>
          <a:xfrm>
            <a:off x="1627105" y="4102618"/>
            <a:ext cx="973459" cy="276999"/>
          </a:xfrm>
          <a:prstGeom prst="rect">
            <a:avLst/>
          </a:prstGeom>
          <a:noFill/>
        </p:spPr>
        <p:txBody>
          <a:bodyPr wrap="square" rtlCol="0">
            <a:spAutoFit/>
          </a:bodyPr>
          <a:lstStyle/>
          <a:p>
            <a:r>
              <a:rPr lang="en-IN" sz="1200" dirty="0"/>
              <a:t>MAE=0.182</a:t>
            </a:r>
          </a:p>
        </p:txBody>
      </p:sp>
      <p:sp>
        <p:nvSpPr>
          <p:cNvPr id="21" name="TextBox 20">
            <a:extLst>
              <a:ext uri="{FF2B5EF4-FFF2-40B4-BE49-F238E27FC236}">
                <a16:creationId xmlns:a16="http://schemas.microsoft.com/office/drawing/2014/main" id="{E71894E5-202B-9B63-E94A-14B0E1B17836}"/>
              </a:ext>
            </a:extLst>
          </p:cNvPr>
          <p:cNvSpPr txBox="1"/>
          <p:nvPr/>
        </p:nvSpPr>
        <p:spPr>
          <a:xfrm>
            <a:off x="256887" y="3798066"/>
            <a:ext cx="635110" cy="261610"/>
          </a:xfrm>
          <a:prstGeom prst="rect">
            <a:avLst/>
          </a:prstGeom>
          <a:noFill/>
        </p:spPr>
        <p:txBody>
          <a:bodyPr wrap="none" rtlCol="0">
            <a:spAutoFit/>
          </a:bodyPr>
          <a:lstStyle/>
          <a:p>
            <a:r>
              <a:rPr lang="en-IN" sz="1100" dirty="0"/>
              <a:t>188.00s</a:t>
            </a:r>
          </a:p>
        </p:txBody>
      </p:sp>
      <p:sp>
        <p:nvSpPr>
          <p:cNvPr id="24" name="TextBox 23">
            <a:extLst>
              <a:ext uri="{FF2B5EF4-FFF2-40B4-BE49-F238E27FC236}">
                <a16:creationId xmlns:a16="http://schemas.microsoft.com/office/drawing/2014/main" id="{05D867B9-1FC3-D11D-88D7-D03EDBADDF94}"/>
              </a:ext>
            </a:extLst>
          </p:cNvPr>
          <p:cNvSpPr txBox="1"/>
          <p:nvPr/>
        </p:nvSpPr>
        <p:spPr>
          <a:xfrm>
            <a:off x="475698" y="3442393"/>
            <a:ext cx="3407984" cy="369332"/>
          </a:xfrm>
          <a:prstGeom prst="rect">
            <a:avLst/>
          </a:prstGeom>
          <a:noFill/>
        </p:spPr>
        <p:txBody>
          <a:bodyPr wrap="none" rtlCol="0">
            <a:spAutoFit/>
          </a:bodyPr>
          <a:lstStyle/>
          <a:p>
            <a:r>
              <a:rPr lang="en-IN" u="sng" dirty="0"/>
              <a:t>Cutoff Distance = Atomic Radius*5</a:t>
            </a:r>
          </a:p>
        </p:txBody>
      </p:sp>
      <p:sp>
        <p:nvSpPr>
          <p:cNvPr id="16" name="Arrow: Bent-Up 15">
            <a:extLst>
              <a:ext uri="{FF2B5EF4-FFF2-40B4-BE49-F238E27FC236}">
                <a16:creationId xmlns:a16="http://schemas.microsoft.com/office/drawing/2014/main" id="{30A636E3-A257-208F-3D31-064003EE197A}"/>
              </a:ext>
            </a:extLst>
          </p:cNvPr>
          <p:cNvSpPr/>
          <p:nvPr/>
        </p:nvSpPr>
        <p:spPr>
          <a:xfrm rot="16200000" flipH="1">
            <a:off x="6068192" y="1076692"/>
            <a:ext cx="739700" cy="5105341"/>
          </a:xfrm>
          <a:prstGeom prst="bentUpArrow">
            <a:avLst>
              <a:gd name="adj1" fmla="val 25000"/>
              <a:gd name="adj2" fmla="val 23480"/>
              <a:gd name="adj3"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2A46860-B45C-1DB7-92DF-10AAECF22747}"/>
              </a:ext>
            </a:extLst>
          </p:cNvPr>
          <p:cNvSpPr txBox="1"/>
          <p:nvPr/>
        </p:nvSpPr>
        <p:spPr>
          <a:xfrm>
            <a:off x="3944642" y="4519220"/>
            <a:ext cx="3820784" cy="2031325"/>
          </a:xfrm>
          <a:prstGeom prst="rect">
            <a:avLst/>
          </a:prstGeom>
          <a:noFill/>
          <a:ln>
            <a:solidFill>
              <a:schemeClr val="tx1"/>
            </a:solidFill>
          </a:ln>
        </p:spPr>
        <p:txBody>
          <a:bodyPr wrap="square" rtlCol="0">
            <a:spAutoFit/>
          </a:bodyPr>
          <a:lstStyle/>
          <a:p>
            <a:r>
              <a:rPr lang="en-US" dirty="0"/>
              <a:t>Discussion:</a:t>
            </a:r>
          </a:p>
          <a:p>
            <a:pPr marL="742950" lvl="1" indent="-285750">
              <a:buFont typeface="Arial" panose="020B0604020202020204" pitchFamily="34" charset="0"/>
              <a:buChar char="•"/>
            </a:pPr>
            <a:r>
              <a:rPr lang="en-US" dirty="0"/>
              <a:t>There is a decrease in quantization owing to the next-to-nearest atom information but also a decrease in prediction accuracy</a:t>
            </a:r>
            <a:endParaRPr lang="en-IN" dirty="0"/>
          </a:p>
        </p:txBody>
      </p:sp>
      <p:sp>
        <p:nvSpPr>
          <p:cNvPr id="25" name="Slide Number Placeholder 24">
            <a:extLst>
              <a:ext uri="{FF2B5EF4-FFF2-40B4-BE49-F238E27FC236}">
                <a16:creationId xmlns:a16="http://schemas.microsoft.com/office/drawing/2014/main" id="{ABFC762B-0769-F391-BBF4-1B643242E89C}"/>
              </a:ext>
            </a:extLst>
          </p:cNvPr>
          <p:cNvSpPr>
            <a:spLocks noGrp="1"/>
          </p:cNvSpPr>
          <p:nvPr>
            <p:ph type="sldNum" sz="quarter" idx="12"/>
          </p:nvPr>
        </p:nvSpPr>
        <p:spPr/>
        <p:txBody>
          <a:bodyPr/>
          <a:lstStyle/>
          <a:p>
            <a:fld id="{62BF2CD6-CBFC-4E4A-8D82-3C8B4453514E}" type="slidenum">
              <a:rPr lang="en-IN" smtClean="0"/>
              <a:t>17</a:t>
            </a:fld>
            <a:endParaRPr lang="en-IN"/>
          </a:p>
        </p:txBody>
      </p:sp>
      <p:sp>
        <p:nvSpPr>
          <p:cNvPr id="13" name="TextBox 12">
            <a:extLst>
              <a:ext uri="{FF2B5EF4-FFF2-40B4-BE49-F238E27FC236}">
                <a16:creationId xmlns:a16="http://schemas.microsoft.com/office/drawing/2014/main" id="{26CCA8C5-343F-55DE-4630-6426D783C98E}"/>
              </a:ext>
            </a:extLst>
          </p:cNvPr>
          <p:cNvSpPr txBox="1"/>
          <p:nvPr/>
        </p:nvSpPr>
        <p:spPr>
          <a:xfrm>
            <a:off x="8557902" y="721675"/>
            <a:ext cx="635110" cy="261610"/>
          </a:xfrm>
          <a:prstGeom prst="rect">
            <a:avLst/>
          </a:prstGeom>
          <a:noFill/>
        </p:spPr>
        <p:txBody>
          <a:bodyPr wrap="none" rtlCol="0">
            <a:spAutoFit/>
          </a:bodyPr>
          <a:lstStyle/>
          <a:p>
            <a:r>
              <a:rPr lang="en-IN" sz="1100" dirty="0"/>
              <a:t>157.11s</a:t>
            </a:r>
          </a:p>
        </p:txBody>
      </p:sp>
    </p:spTree>
    <p:extLst>
      <p:ext uri="{BB962C8B-B14F-4D97-AF65-F5344CB8AC3E}">
        <p14:creationId xmlns:p14="http://schemas.microsoft.com/office/powerpoint/2010/main" val="4231060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C4568-AD1A-0063-7ED2-737141D839FC}"/>
              </a:ext>
            </a:extLst>
          </p:cNvPr>
          <p:cNvSpPr txBox="1"/>
          <p:nvPr/>
        </p:nvSpPr>
        <p:spPr>
          <a:xfrm>
            <a:off x="8011103" y="3954082"/>
            <a:ext cx="4175695" cy="1923604"/>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IN" sz="1700" dirty="0"/>
              <a:t>250 epochs</a:t>
            </a:r>
          </a:p>
          <a:p>
            <a:pPr marL="285750" indent="-285750">
              <a:buFont typeface="Arial" panose="020B0604020202020204" pitchFamily="34" charset="0"/>
              <a:buChar char="•"/>
            </a:pPr>
            <a:r>
              <a:rPr lang="en-IN" sz="1700" dirty="0"/>
              <a:t>Lr=0.001</a:t>
            </a:r>
          </a:p>
          <a:p>
            <a:pPr marL="285750" indent="-285750">
              <a:buFont typeface="Arial" panose="020B0604020202020204" pitchFamily="34" charset="0"/>
              <a:buChar char="•"/>
            </a:pPr>
            <a:r>
              <a:rPr lang="en-IN" sz="1700" dirty="0"/>
              <a:t>Batch size=16</a:t>
            </a:r>
          </a:p>
          <a:p>
            <a:pPr marL="285750" indent="-285750">
              <a:buFont typeface="Arial" panose="020B0604020202020204" pitchFamily="34" charset="0"/>
              <a:buChar char="•"/>
            </a:pPr>
            <a:r>
              <a:rPr lang="en-IN" sz="1700" dirty="0"/>
              <a:t>Test Ratio =0.8</a:t>
            </a:r>
          </a:p>
          <a:p>
            <a:pPr marL="285750" indent="-285750">
              <a:buFont typeface="Arial" panose="020B0604020202020204" pitchFamily="34" charset="0"/>
              <a:buChar char="•"/>
            </a:pPr>
            <a:r>
              <a:rPr lang="en-IN" sz="1700" dirty="0"/>
              <a:t>No of Cn=1 clusters = 60% of training set</a:t>
            </a:r>
          </a:p>
          <a:p>
            <a:pPr marL="285750" indent="-285750">
              <a:buFont typeface="Arial" panose="020B0604020202020204" pitchFamily="34" charset="0"/>
              <a:buChar char="•"/>
            </a:pPr>
            <a:r>
              <a:rPr lang="en-IN" sz="1700" dirty="0"/>
              <a:t>Changing the cutoff distance for </a:t>
            </a:r>
            <a:r>
              <a:rPr lang="en-IN" sz="1700" b="1" dirty="0"/>
              <a:t>all atoms</a:t>
            </a:r>
          </a:p>
          <a:p>
            <a:pPr marL="285750" indent="-285750">
              <a:buFont typeface="Arial" panose="020B0604020202020204" pitchFamily="34" charset="0"/>
              <a:buChar char="•"/>
            </a:pPr>
            <a:r>
              <a:rPr lang="en-IN" sz="1700" dirty="0"/>
              <a:t>Conv layers= 5</a:t>
            </a:r>
          </a:p>
        </p:txBody>
      </p:sp>
      <p:pic>
        <p:nvPicPr>
          <p:cNvPr id="4" name="Picture 3">
            <a:extLst>
              <a:ext uri="{FF2B5EF4-FFF2-40B4-BE49-F238E27FC236}">
                <a16:creationId xmlns:a16="http://schemas.microsoft.com/office/drawing/2014/main" id="{7B0CDEE4-70AC-90D4-0436-CD7048BFDF46}"/>
              </a:ext>
            </a:extLst>
          </p:cNvPr>
          <p:cNvPicPr>
            <a:picLocks noChangeAspect="1"/>
          </p:cNvPicPr>
          <p:nvPr/>
        </p:nvPicPr>
        <p:blipFill>
          <a:blip r:embed="rId3"/>
          <a:stretch>
            <a:fillRect/>
          </a:stretch>
        </p:blipFill>
        <p:spPr>
          <a:xfrm>
            <a:off x="8078036" y="491803"/>
            <a:ext cx="3782007" cy="2824537"/>
          </a:xfrm>
          <a:prstGeom prst="rect">
            <a:avLst/>
          </a:prstGeom>
        </p:spPr>
      </p:pic>
      <p:pic>
        <p:nvPicPr>
          <p:cNvPr id="5" name="Picture 4">
            <a:extLst>
              <a:ext uri="{FF2B5EF4-FFF2-40B4-BE49-F238E27FC236}">
                <a16:creationId xmlns:a16="http://schemas.microsoft.com/office/drawing/2014/main" id="{4504D702-3589-4B62-4650-965EC3554FBF}"/>
              </a:ext>
            </a:extLst>
          </p:cNvPr>
          <p:cNvPicPr>
            <a:picLocks noChangeAspect="1"/>
          </p:cNvPicPr>
          <p:nvPr/>
        </p:nvPicPr>
        <p:blipFill>
          <a:blip r:embed="rId4"/>
          <a:stretch>
            <a:fillRect/>
          </a:stretch>
        </p:blipFill>
        <p:spPr>
          <a:xfrm>
            <a:off x="4204911" y="491803"/>
            <a:ext cx="3782008" cy="2824537"/>
          </a:xfrm>
          <a:prstGeom prst="rect">
            <a:avLst/>
          </a:prstGeom>
        </p:spPr>
      </p:pic>
      <p:sp>
        <p:nvSpPr>
          <p:cNvPr id="6" name="TextBox 5">
            <a:extLst>
              <a:ext uri="{FF2B5EF4-FFF2-40B4-BE49-F238E27FC236}">
                <a16:creationId xmlns:a16="http://schemas.microsoft.com/office/drawing/2014/main" id="{E30437D8-DA81-9125-114E-45E67081DDDD}"/>
              </a:ext>
            </a:extLst>
          </p:cNvPr>
          <p:cNvSpPr txBox="1"/>
          <p:nvPr/>
        </p:nvSpPr>
        <p:spPr>
          <a:xfrm>
            <a:off x="5435316" y="676469"/>
            <a:ext cx="1321196" cy="369332"/>
          </a:xfrm>
          <a:prstGeom prst="rect">
            <a:avLst/>
          </a:prstGeom>
          <a:noFill/>
        </p:spPr>
        <p:txBody>
          <a:bodyPr wrap="none" rtlCol="0">
            <a:spAutoFit/>
          </a:bodyPr>
          <a:lstStyle/>
          <a:p>
            <a:r>
              <a:rPr lang="en-IN" dirty="0"/>
              <a:t>MAE =0.100</a:t>
            </a:r>
          </a:p>
        </p:txBody>
      </p:sp>
      <p:sp>
        <p:nvSpPr>
          <p:cNvPr id="7" name="TextBox 6">
            <a:extLst>
              <a:ext uri="{FF2B5EF4-FFF2-40B4-BE49-F238E27FC236}">
                <a16:creationId xmlns:a16="http://schemas.microsoft.com/office/drawing/2014/main" id="{4091C74C-F8B8-F10D-8ACF-9C85793D9C85}"/>
              </a:ext>
            </a:extLst>
          </p:cNvPr>
          <p:cNvSpPr txBox="1"/>
          <p:nvPr/>
        </p:nvSpPr>
        <p:spPr>
          <a:xfrm>
            <a:off x="4508139" y="-62195"/>
            <a:ext cx="3175549" cy="369332"/>
          </a:xfrm>
          <a:prstGeom prst="rect">
            <a:avLst/>
          </a:prstGeom>
          <a:noFill/>
        </p:spPr>
        <p:txBody>
          <a:bodyPr wrap="none" rtlCol="0">
            <a:spAutoFit/>
          </a:bodyPr>
          <a:lstStyle/>
          <a:p>
            <a:r>
              <a:rPr lang="en-IN" u="sng" dirty="0"/>
              <a:t>Cutoff Distance = Atomic Radius</a:t>
            </a:r>
          </a:p>
        </p:txBody>
      </p:sp>
      <p:sp>
        <p:nvSpPr>
          <p:cNvPr id="8" name="TextBox 7">
            <a:extLst>
              <a:ext uri="{FF2B5EF4-FFF2-40B4-BE49-F238E27FC236}">
                <a16:creationId xmlns:a16="http://schemas.microsoft.com/office/drawing/2014/main" id="{A8B1D86F-DAD8-1C9C-ACD0-6F61D70281BD}"/>
              </a:ext>
            </a:extLst>
          </p:cNvPr>
          <p:cNvSpPr txBox="1"/>
          <p:nvPr/>
        </p:nvSpPr>
        <p:spPr>
          <a:xfrm>
            <a:off x="9417479" y="676469"/>
            <a:ext cx="1321196" cy="369332"/>
          </a:xfrm>
          <a:prstGeom prst="rect">
            <a:avLst/>
          </a:prstGeom>
          <a:noFill/>
        </p:spPr>
        <p:txBody>
          <a:bodyPr wrap="none" rtlCol="0">
            <a:spAutoFit/>
          </a:bodyPr>
          <a:lstStyle/>
          <a:p>
            <a:r>
              <a:rPr lang="en-IN" dirty="0"/>
              <a:t>MAE =0.116</a:t>
            </a:r>
          </a:p>
        </p:txBody>
      </p:sp>
      <p:sp>
        <p:nvSpPr>
          <p:cNvPr id="9" name="TextBox 8">
            <a:extLst>
              <a:ext uri="{FF2B5EF4-FFF2-40B4-BE49-F238E27FC236}">
                <a16:creationId xmlns:a16="http://schemas.microsoft.com/office/drawing/2014/main" id="{557886C3-9210-CFF9-667C-89F3B05C3BA0}"/>
              </a:ext>
            </a:extLst>
          </p:cNvPr>
          <p:cNvSpPr txBox="1"/>
          <p:nvPr/>
        </p:nvSpPr>
        <p:spPr>
          <a:xfrm>
            <a:off x="3982077" y="353303"/>
            <a:ext cx="676788" cy="276999"/>
          </a:xfrm>
          <a:prstGeom prst="rect">
            <a:avLst/>
          </a:prstGeom>
          <a:noFill/>
        </p:spPr>
        <p:txBody>
          <a:bodyPr wrap="none" rtlCol="0">
            <a:spAutoFit/>
          </a:bodyPr>
          <a:lstStyle/>
          <a:p>
            <a:r>
              <a:rPr lang="en-IN" sz="1200" dirty="0"/>
              <a:t>192.18s</a:t>
            </a:r>
          </a:p>
        </p:txBody>
      </p:sp>
      <p:sp>
        <p:nvSpPr>
          <p:cNvPr id="10" name="TextBox 9">
            <a:extLst>
              <a:ext uri="{FF2B5EF4-FFF2-40B4-BE49-F238E27FC236}">
                <a16:creationId xmlns:a16="http://schemas.microsoft.com/office/drawing/2014/main" id="{BBC4D065-DA0F-6221-486C-F18A3541710A}"/>
              </a:ext>
            </a:extLst>
          </p:cNvPr>
          <p:cNvSpPr txBox="1"/>
          <p:nvPr/>
        </p:nvSpPr>
        <p:spPr>
          <a:xfrm>
            <a:off x="8098465" y="347395"/>
            <a:ext cx="676788" cy="276999"/>
          </a:xfrm>
          <a:prstGeom prst="rect">
            <a:avLst/>
          </a:prstGeom>
          <a:noFill/>
        </p:spPr>
        <p:txBody>
          <a:bodyPr wrap="none" rtlCol="0">
            <a:spAutoFit/>
          </a:bodyPr>
          <a:lstStyle/>
          <a:p>
            <a:r>
              <a:rPr lang="en-IN" sz="1200" dirty="0"/>
              <a:t>199.71s</a:t>
            </a:r>
          </a:p>
        </p:txBody>
      </p:sp>
      <p:sp>
        <p:nvSpPr>
          <p:cNvPr id="11" name="TextBox 10">
            <a:extLst>
              <a:ext uri="{FF2B5EF4-FFF2-40B4-BE49-F238E27FC236}">
                <a16:creationId xmlns:a16="http://schemas.microsoft.com/office/drawing/2014/main" id="{18E45305-FD40-4F48-3B35-4B1C8AD2E017}"/>
              </a:ext>
            </a:extLst>
          </p:cNvPr>
          <p:cNvSpPr txBox="1"/>
          <p:nvPr/>
        </p:nvSpPr>
        <p:spPr>
          <a:xfrm>
            <a:off x="8356537" y="-39046"/>
            <a:ext cx="3582712" cy="369332"/>
          </a:xfrm>
          <a:prstGeom prst="rect">
            <a:avLst/>
          </a:prstGeom>
          <a:noFill/>
        </p:spPr>
        <p:txBody>
          <a:bodyPr wrap="none" rtlCol="0">
            <a:spAutoFit/>
          </a:bodyPr>
          <a:lstStyle/>
          <a:p>
            <a:r>
              <a:rPr lang="en-IN" u="sng" dirty="0"/>
              <a:t>Cutoff Distance = Atomic Radius*1.5</a:t>
            </a:r>
          </a:p>
        </p:txBody>
      </p:sp>
      <p:pic>
        <p:nvPicPr>
          <p:cNvPr id="13" name="Picture 12">
            <a:extLst>
              <a:ext uri="{FF2B5EF4-FFF2-40B4-BE49-F238E27FC236}">
                <a16:creationId xmlns:a16="http://schemas.microsoft.com/office/drawing/2014/main" id="{4D17D91B-2128-8E56-FF85-CAE854F53A18}"/>
              </a:ext>
            </a:extLst>
          </p:cNvPr>
          <p:cNvPicPr>
            <a:picLocks noChangeAspect="1"/>
          </p:cNvPicPr>
          <p:nvPr/>
        </p:nvPicPr>
        <p:blipFill>
          <a:blip r:embed="rId5"/>
          <a:stretch>
            <a:fillRect/>
          </a:stretch>
        </p:blipFill>
        <p:spPr>
          <a:xfrm>
            <a:off x="318738" y="3847190"/>
            <a:ext cx="3777221" cy="2824538"/>
          </a:xfrm>
          <a:prstGeom prst="rect">
            <a:avLst/>
          </a:prstGeom>
        </p:spPr>
      </p:pic>
      <p:sp>
        <p:nvSpPr>
          <p:cNvPr id="14" name="TextBox 13">
            <a:extLst>
              <a:ext uri="{FF2B5EF4-FFF2-40B4-BE49-F238E27FC236}">
                <a16:creationId xmlns:a16="http://schemas.microsoft.com/office/drawing/2014/main" id="{75AB4C7C-D0A5-FE6A-5592-3932D42B4F4D}"/>
              </a:ext>
            </a:extLst>
          </p:cNvPr>
          <p:cNvSpPr txBox="1"/>
          <p:nvPr/>
        </p:nvSpPr>
        <p:spPr>
          <a:xfrm>
            <a:off x="526062" y="3453429"/>
            <a:ext cx="3569897" cy="369332"/>
          </a:xfrm>
          <a:prstGeom prst="rect">
            <a:avLst/>
          </a:prstGeom>
          <a:noFill/>
        </p:spPr>
        <p:txBody>
          <a:bodyPr wrap="square" rtlCol="0">
            <a:spAutoFit/>
          </a:bodyPr>
          <a:lstStyle/>
          <a:p>
            <a:r>
              <a:rPr lang="en-IN" u="sng" dirty="0"/>
              <a:t>Cutoff Distance =Atomic Radius*2.5</a:t>
            </a:r>
          </a:p>
        </p:txBody>
      </p:sp>
      <p:sp>
        <p:nvSpPr>
          <p:cNvPr id="15" name="TextBox 14">
            <a:extLst>
              <a:ext uri="{FF2B5EF4-FFF2-40B4-BE49-F238E27FC236}">
                <a16:creationId xmlns:a16="http://schemas.microsoft.com/office/drawing/2014/main" id="{BC4BD1CC-2428-E2AC-EBAA-D41164532CB7}"/>
              </a:ext>
            </a:extLst>
          </p:cNvPr>
          <p:cNvSpPr txBox="1"/>
          <p:nvPr/>
        </p:nvSpPr>
        <p:spPr>
          <a:xfrm>
            <a:off x="1809135" y="4031855"/>
            <a:ext cx="1295939" cy="369332"/>
          </a:xfrm>
          <a:prstGeom prst="rect">
            <a:avLst/>
          </a:prstGeom>
          <a:noFill/>
        </p:spPr>
        <p:txBody>
          <a:bodyPr wrap="square" rtlCol="0">
            <a:spAutoFit/>
          </a:bodyPr>
          <a:lstStyle/>
          <a:p>
            <a:r>
              <a:rPr lang="en-IN" dirty="0"/>
              <a:t>MAE=0.107</a:t>
            </a:r>
          </a:p>
        </p:txBody>
      </p:sp>
      <p:sp>
        <p:nvSpPr>
          <p:cNvPr id="16" name="TextBox 15">
            <a:extLst>
              <a:ext uri="{FF2B5EF4-FFF2-40B4-BE49-F238E27FC236}">
                <a16:creationId xmlns:a16="http://schemas.microsoft.com/office/drawing/2014/main" id="{9A5D19CA-F4FA-5A29-F07B-4E603BCF2D7A}"/>
              </a:ext>
            </a:extLst>
          </p:cNvPr>
          <p:cNvSpPr txBox="1"/>
          <p:nvPr/>
        </p:nvSpPr>
        <p:spPr>
          <a:xfrm>
            <a:off x="180825" y="3754614"/>
            <a:ext cx="634559" cy="461665"/>
          </a:xfrm>
          <a:prstGeom prst="rect">
            <a:avLst/>
          </a:prstGeom>
          <a:noFill/>
        </p:spPr>
        <p:txBody>
          <a:bodyPr wrap="square" rtlCol="0">
            <a:spAutoFit/>
          </a:bodyPr>
          <a:lstStyle/>
          <a:p>
            <a:r>
              <a:rPr lang="en-IN" sz="1200" dirty="0"/>
              <a:t>263.18s</a:t>
            </a:r>
          </a:p>
        </p:txBody>
      </p:sp>
      <p:pic>
        <p:nvPicPr>
          <p:cNvPr id="22" name="Picture 21">
            <a:extLst>
              <a:ext uri="{FF2B5EF4-FFF2-40B4-BE49-F238E27FC236}">
                <a16:creationId xmlns:a16="http://schemas.microsoft.com/office/drawing/2014/main" id="{5E9407C4-1859-F8C7-C72D-C9C70B79639C}"/>
              </a:ext>
            </a:extLst>
          </p:cNvPr>
          <p:cNvPicPr>
            <a:picLocks noChangeAspect="1"/>
          </p:cNvPicPr>
          <p:nvPr/>
        </p:nvPicPr>
        <p:blipFill>
          <a:blip r:embed="rId6"/>
          <a:stretch>
            <a:fillRect/>
          </a:stretch>
        </p:blipFill>
        <p:spPr>
          <a:xfrm>
            <a:off x="311487" y="478299"/>
            <a:ext cx="3782007" cy="2824537"/>
          </a:xfrm>
          <a:prstGeom prst="rect">
            <a:avLst/>
          </a:prstGeom>
        </p:spPr>
      </p:pic>
      <p:pic>
        <p:nvPicPr>
          <p:cNvPr id="18" name="Picture 17">
            <a:extLst>
              <a:ext uri="{FF2B5EF4-FFF2-40B4-BE49-F238E27FC236}">
                <a16:creationId xmlns:a16="http://schemas.microsoft.com/office/drawing/2014/main" id="{EF0E0798-B955-4FA4-AEB5-4A496B5970F9}"/>
              </a:ext>
            </a:extLst>
          </p:cNvPr>
          <p:cNvPicPr>
            <a:picLocks noChangeAspect="1"/>
          </p:cNvPicPr>
          <p:nvPr/>
        </p:nvPicPr>
        <p:blipFill>
          <a:blip r:embed="rId7"/>
          <a:stretch>
            <a:fillRect/>
          </a:stretch>
        </p:blipFill>
        <p:spPr>
          <a:xfrm>
            <a:off x="4231164" y="3858887"/>
            <a:ext cx="3779939" cy="2830158"/>
          </a:xfrm>
          <a:prstGeom prst="rect">
            <a:avLst/>
          </a:prstGeom>
        </p:spPr>
      </p:pic>
      <p:sp>
        <p:nvSpPr>
          <p:cNvPr id="19" name="TextBox 18">
            <a:extLst>
              <a:ext uri="{FF2B5EF4-FFF2-40B4-BE49-F238E27FC236}">
                <a16:creationId xmlns:a16="http://schemas.microsoft.com/office/drawing/2014/main" id="{93F6A06B-431A-20AB-F857-72D01ED170AB}"/>
              </a:ext>
            </a:extLst>
          </p:cNvPr>
          <p:cNvSpPr txBox="1"/>
          <p:nvPr/>
        </p:nvSpPr>
        <p:spPr>
          <a:xfrm>
            <a:off x="5639705" y="4017499"/>
            <a:ext cx="1321196" cy="369332"/>
          </a:xfrm>
          <a:prstGeom prst="rect">
            <a:avLst/>
          </a:prstGeom>
          <a:noFill/>
        </p:spPr>
        <p:txBody>
          <a:bodyPr wrap="none" rtlCol="0">
            <a:spAutoFit/>
          </a:bodyPr>
          <a:lstStyle/>
          <a:p>
            <a:r>
              <a:rPr lang="en-IN" dirty="0"/>
              <a:t>MAE =0.114</a:t>
            </a:r>
          </a:p>
        </p:txBody>
      </p:sp>
      <p:sp>
        <p:nvSpPr>
          <p:cNvPr id="20" name="TextBox 19">
            <a:extLst>
              <a:ext uri="{FF2B5EF4-FFF2-40B4-BE49-F238E27FC236}">
                <a16:creationId xmlns:a16="http://schemas.microsoft.com/office/drawing/2014/main" id="{2036A974-932A-4134-7165-2BCDFD179368}"/>
              </a:ext>
            </a:extLst>
          </p:cNvPr>
          <p:cNvSpPr txBox="1"/>
          <p:nvPr/>
        </p:nvSpPr>
        <p:spPr>
          <a:xfrm>
            <a:off x="4596311" y="3402947"/>
            <a:ext cx="3407984" cy="369332"/>
          </a:xfrm>
          <a:prstGeom prst="rect">
            <a:avLst/>
          </a:prstGeom>
          <a:noFill/>
        </p:spPr>
        <p:txBody>
          <a:bodyPr wrap="none" rtlCol="0">
            <a:spAutoFit/>
          </a:bodyPr>
          <a:lstStyle/>
          <a:p>
            <a:r>
              <a:rPr lang="en-IN" u="sng" dirty="0"/>
              <a:t>Cutoff Distance = Atomic Radius*5</a:t>
            </a:r>
          </a:p>
        </p:txBody>
      </p:sp>
      <p:sp>
        <p:nvSpPr>
          <p:cNvPr id="21" name="TextBox 20">
            <a:extLst>
              <a:ext uri="{FF2B5EF4-FFF2-40B4-BE49-F238E27FC236}">
                <a16:creationId xmlns:a16="http://schemas.microsoft.com/office/drawing/2014/main" id="{C446E272-7115-405C-7F15-AEBD52D36091}"/>
              </a:ext>
            </a:extLst>
          </p:cNvPr>
          <p:cNvSpPr txBox="1"/>
          <p:nvPr/>
        </p:nvSpPr>
        <p:spPr>
          <a:xfrm>
            <a:off x="4125302" y="3677083"/>
            <a:ext cx="676788" cy="276999"/>
          </a:xfrm>
          <a:prstGeom prst="rect">
            <a:avLst/>
          </a:prstGeom>
          <a:noFill/>
        </p:spPr>
        <p:txBody>
          <a:bodyPr wrap="none" rtlCol="0">
            <a:spAutoFit/>
          </a:bodyPr>
          <a:lstStyle/>
          <a:p>
            <a:r>
              <a:rPr lang="en-IN" sz="1200" dirty="0"/>
              <a:t>294.32s</a:t>
            </a:r>
          </a:p>
        </p:txBody>
      </p:sp>
      <p:sp>
        <p:nvSpPr>
          <p:cNvPr id="12" name="Slide Number Placeholder 11">
            <a:extLst>
              <a:ext uri="{FF2B5EF4-FFF2-40B4-BE49-F238E27FC236}">
                <a16:creationId xmlns:a16="http://schemas.microsoft.com/office/drawing/2014/main" id="{6B10479A-5990-E5ED-C3FC-EC96DEA93566}"/>
              </a:ext>
            </a:extLst>
          </p:cNvPr>
          <p:cNvSpPr>
            <a:spLocks noGrp="1"/>
          </p:cNvSpPr>
          <p:nvPr>
            <p:ph type="sldNum" sz="quarter" idx="12"/>
          </p:nvPr>
        </p:nvSpPr>
        <p:spPr/>
        <p:txBody>
          <a:bodyPr/>
          <a:lstStyle/>
          <a:p>
            <a:fld id="{62BF2CD6-CBFC-4E4A-8D82-3C8B4453514E}" type="slidenum">
              <a:rPr lang="en-IN" smtClean="0"/>
              <a:t>18</a:t>
            </a:fld>
            <a:endParaRPr lang="en-IN"/>
          </a:p>
        </p:txBody>
      </p:sp>
      <p:sp>
        <p:nvSpPr>
          <p:cNvPr id="23" name="TextBox 22">
            <a:extLst>
              <a:ext uri="{FF2B5EF4-FFF2-40B4-BE49-F238E27FC236}">
                <a16:creationId xmlns:a16="http://schemas.microsoft.com/office/drawing/2014/main" id="{33518B3B-E36F-8988-DB78-DF3ACF98FCB1}"/>
              </a:ext>
            </a:extLst>
          </p:cNvPr>
          <p:cNvSpPr txBox="1"/>
          <p:nvPr/>
        </p:nvSpPr>
        <p:spPr>
          <a:xfrm>
            <a:off x="1809135" y="682198"/>
            <a:ext cx="1321196" cy="369332"/>
          </a:xfrm>
          <a:prstGeom prst="rect">
            <a:avLst/>
          </a:prstGeom>
          <a:noFill/>
        </p:spPr>
        <p:txBody>
          <a:bodyPr wrap="none" rtlCol="0">
            <a:spAutoFit/>
          </a:bodyPr>
          <a:lstStyle/>
          <a:p>
            <a:r>
              <a:rPr lang="en-IN" dirty="0"/>
              <a:t>MAE =0.224</a:t>
            </a:r>
          </a:p>
        </p:txBody>
      </p:sp>
      <p:sp>
        <p:nvSpPr>
          <p:cNvPr id="24" name="TextBox 23">
            <a:extLst>
              <a:ext uri="{FF2B5EF4-FFF2-40B4-BE49-F238E27FC236}">
                <a16:creationId xmlns:a16="http://schemas.microsoft.com/office/drawing/2014/main" id="{2529F68F-7BFF-31B9-D5F2-6CA33C053F73}"/>
              </a:ext>
            </a:extLst>
          </p:cNvPr>
          <p:cNvSpPr txBox="1"/>
          <p:nvPr/>
        </p:nvSpPr>
        <p:spPr>
          <a:xfrm>
            <a:off x="136971" y="347395"/>
            <a:ext cx="676788" cy="276999"/>
          </a:xfrm>
          <a:prstGeom prst="rect">
            <a:avLst/>
          </a:prstGeom>
          <a:noFill/>
        </p:spPr>
        <p:txBody>
          <a:bodyPr wrap="none" rtlCol="0">
            <a:spAutoFit/>
          </a:bodyPr>
          <a:lstStyle/>
          <a:p>
            <a:r>
              <a:rPr lang="en-IN" sz="1200" dirty="0"/>
              <a:t>195.93s</a:t>
            </a:r>
          </a:p>
        </p:txBody>
      </p:sp>
      <p:sp>
        <p:nvSpPr>
          <p:cNvPr id="25" name="TextBox 24">
            <a:extLst>
              <a:ext uri="{FF2B5EF4-FFF2-40B4-BE49-F238E27FC236}">
                <a16:creationId xmlns:a16="http://schemas.microsoft.com/office/drawing/2014/main" id="{465CC4B3-C377-BBAC-AF47-ACD66D6F57F6}"/>
              </a:ext>
            </a:extLst>
          </p:cNvPr>
          <p:cNvSpPr txBox="1"/>
          <p:nvPr/>
        </p:nvSpPr>
        <p:spPr>
          <a:xfrm>
            <a:off x="614715" y="-39046"/>
            <a:ext cx="3582712" cy="369332"/>
          </a:xfrm>
          <a:prstGeom prst="rect">
            <a:avLst/>
          </a:prstGeom>
          <a:noFill/>
        </p:spPr>
        <p:txBody>
          <a:bodyPr wrap="none" rtlCol="0">
            <a:spAutoFit/>
          </a:bodyPr>
          <a:lstStyle/>
          <a:p>
            <a:r>
              <a:rPr lang="en-IN" u="sng" dirty="0"/>
              <a:t>Cutoff Distance = Atomic Radius*0.5</a:t>
            </a:r>
          </a:p>
        </p:txBody>
      </p:sp>
    </p:spTree>
    <p:extLst>
      <p:ext uri="{BB962C8B-B14F-4D97-AF65-F5344CB8AC3E}">
        <p14:creationId xmlns:p14="http://schemas.microsoft.com/office/powerpoint/2010/main" val="2814030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119FF-4A3E-E742-7F4F-67A446139443}"/>
              </a:ext>
            </a:extLst>
          </p:cNvPr>
          <p:cNvPicPr>
            <a:picLocks noChangeAspect="1"/>
          </p:cNvPicPr>
          <p:nvPr/>
        </p:nvPicPr>
        <p:blipFill>
          <a:blip r:embed="rId3"/>
          <a:stretch>
            <a:fillRect/>
          </a:stretch>
        </p:blipFill>
        <p:spPr>
          <a:xfrm>
            <a:off x="222834" y="491803"/>
            <a:ext cx="3782008" cy="2824537"/>
          </a:xfrm>
          <a:prstGeom prst="rect">
            <a:avLst/>
          </a:prstGeom>
        </p:spPr>
      </p:pic>
      <p:sp>
        <p:nvSpPr>
          <p:cNvPr id="4" name="TextBox 3">
            <a:extLst>
              <a:ext uri="{FF2B5EF4-FFF2-40B4-BE49-F238E27FC236}">
                <a16:creationId xmlns:a16="http://schemas.microsoft.com/office/drawing/2014/main" id="{A7765E0F-3B7E-61A2-B746-4E90A097E5DA}"/>
              </a:ext>
            </a:extLst>
          </p:cNvPr>
          <p:cNvSpPr txBox="1"/>
          <p:nvPr/>
        </p:nvSpPr>
        <p:spPr>
          <a:xfrm>
            <a:off x="526060" y="-23753"/>
            <a:ext cx="3175549" cy="369332"/>
          </a:xfrm>
          <a:prstGeom prst="rect">
            <a:avLst/>
          </a:prstGeom>
          <a:noFill/>
        </p:spPr>
        <p:txBody>
          <a:bodyPr wrap="none" rtlCol="0">
            <a:spAutoFit/>
          </a:bodyPr>
          <a:lstStyle/>
          <a:p>
            <a:r>
              <a:rPr lang="en-IN" u="sng" dirty="0"/>
              <a:t>Cutoff Distance = Atomic Radius</a:t>
            </a:r>
          </a:p>
        </p:txBody>
      </p:sp>
      <p:sp>
        <p:nvSpPr>
          <p:cNvPr id="5" name="TextBox 4">
            <a:extLst>
              <a:ext uri="{FF2B5EF4-FFF2-40B4-BE49-F238E27FC236}">
                <a16:creationId xmlns:a16="http://schemas.microsoft.com/office/drawing/2014/main" id="{B770BC16-BC0D-F635-6C6C-DB4065B62CC7}"/>
              </a:ext>
            </a:extLst>
          </p:cNvPr>
          <p:cNvSpPr txBox="1"/>
          <p:nvPr/>
        </p:nvSpPr>
        <p:spPr>
          <a:xfrm>
            <a:off x="1453239" y="676469"/>
            <a:ext cx="1321196" cy="369332"/>
          </a:xfrm>
          <a:prstGeom prst="rect">
            <a:avLst/>
          </a:prstGeom>
          <a:noFill/>
        </p:spPr>
        <p:txBody>
          <a:bodyPr wrap="none" rtlCol="0">
            <a:spAutoFit/>
          </a:bodyPr>
          <a:lstStyle/>
          <a:p>
            <a:r>
              <a:rPr lang="en-IN" dirty="0"/>
              <a:t>MAE =0.100</a:t>
            </a:r>
          </a:p>
        </p:txBody>
      </p:sp>
      <p:sp>
        <p:nvSpPr>
          <p:cNvPr id="6" name="TextBox 5">
            <a:extLst>
              <a:ext uri="{FF2B5EF4-FFF2-40B4-BE49-F238E27FC236}">
                <a16:creationId xmlns:a16="http://schemas.microsoft.com/office/drawing/2014/main" id="{C3693BC5-396A-E089-DC45-0499E3A8CE7F}"/>
              </a:ext>
            </a:extLst>
          </p:cNvPr>
          <p:cNvSpPr txBox="1"/>
          <p:nvPr/>
        </p:nvSpPr>
        <p:spPr>
          <a:xfrm>
            <a:off x="8023466" y="3936831"/>
            <a:ext cx="4016356" cy="2308324"/>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IN" sz="1600" dirty="0">
                <a:solidFill>
                  <a:sysClr val="windowText" lastClr="000000"/>
                </a:solidFill>
              </a:rPr>
              <a:t>250 epochs</a:t>
            </a:r>
          </a:p>
          <a:p>
            <a:pPr marL="285750" indent="-285750">
              <a:buFont typeface="Arial" panose="020B0604020202020204" pitchFamily="34" charset="0"/>
              <a:buChar char="•"/>
            </a:pPr>
            <a:r>
              <a:rPr lang="en-IN" sz="1600" dirty="0">
                <a:solidFill>
                  <a:sysClr val="windowText" lastClr="000000"/>
                </a:solidFill>
              </a:rPr>
              <a:t>Lr=0.001</a:t>
            </a:r>
          </a:p>
          <a:p>
            <a:pPr marL="285750" indent="-285750">
              <a:buFont typeface="Arial" panose="020B0604020202020204" pitchFamily="34" charset="0"/>
              <a:buChar char="•"/>
            </a:pPr>
            <a:r>
              <a:rPr lang="en-IN" sz="1600" dirty="0">
                <a:solidFill>
                  <a:sysClr val="windowText" lastClr="000000"/>
                </a:solidFill>
              </a:rPr>
              <a:t>Batch size=16</a:t>
            </a:r>
          </a:p>
          <a:p>
            <a:pPr marL="285750" indent="-285750">
              <a:buFont typeface="Arial" panose="020B0604020202020204" pitchFamily="34" charset="0"/>
              <a:buChar char="•"/>
            </a:pPr>
            <a:r>
              <a:rPr lang="en-IN" sz="1600" dirty="0">
                <a:solidFill>
                  <a:sysClr val="windowText" lastClr="000000"/>
                </a:solidFill>
              </a:rPr>
              <a:t>Test Ratio =0.8</a:t>
            </a:r>
          </a:p>
          <a:p>
            <a:pPr marL="285750" indent="-285750">
              <a:buFont typeface="Arial" panose="020B0604020202020204" pitchFamily="34" charset="0"/>
              <a:buChar char="•"/>
            </a:pPr>
            <a:r>
              <a:rPr lang="en-IN" sz="1600" dirty="0">
                <a:solidFill>
                  <a:sysClr val="windowText" lastClr="000000"/>
                </a:solidFill>
              </a:rPr>
              <a:t>No of Cn=1 clusters = 60% of training set</a:t>
            </a:r>
          </a:p>
          <a:p>
            <a:pPr marL="285750" indent="-285750">
              <a:buFont typeface="Arial" panose="020B0604020202020204" pitchFamily="34" charset="0"/>
              <a:buChar char="•"/>
            </a:pPr>
            <a:r>
              <a:rPr lang="en-IN" sz="1600" dirty="0">
                <a:solidFill>
                  <a:sysClr val="windowText" lastClr="000000"/>
                </a:solidFill>
              </a:rPr>
              <a:t>Changing only the cutoff distance </a:t>
            </a:r>
          </a:p>
          <a:p>
            <a:r>
              <a:rPr lang="en-IN" sz="1600" b="1" dirty="0">
                <a:solidFill>
                  <a:sysClr val="windowText" lastClr="000000"/>
                </a:solidFill>
              </a:rPr>
              <a:t>for hydrogen </a:t>
            </a:r>
          </a:p>
          <a:p>
            <a:pPr marL="285750" indent="-285750">
              <a:buFont typeface="Arial" panose="020B0604020202020204" pitchFamily="34" charset="0"/>
              <a:buChar char="•"/>
            </a:pPr>
            <a:r>
              <a:rPr lang="en-IN" sz="1600" dirty="0">
                <a:solidFill>
                  <a:sysClr val="windowText" lastClr="000000"/>
                </a:solidFill>
              </a:rPr>
              <a:t>Conv layers= 5 (Increased to ensure </a:t>
            </a:r>
          </a:p>
          <a:p>
            <a:r>
              <a:rPr lang="en-IN" sz="1600" dirty="0">
                <a:solidFill>
                  <a:sysClr val="windowText" lastClr="000000"/>
                </a:solidFill>
              </a:rPr>
              <a:t>fitting after increased number of connections)</a:t>
            </a:r>
          </a:p>
        </p:txBody>
      </p:sp>
      <p:sp>
        <p:nvSpPr>
          <p:cNvPr id="7" name="TextBox 6">
            <a:extLst>
              <a:ext uri="{FF2B5EF4-FFF2-40B4-BE49-F238E27FC236}">
                <a16:creationId xmlns:a16="http://schemas.microsoft.com/office/drawing/2014/main" id="{43B01812-84A3-F62C-5BA8-084134F026E5}"/>
              </a:ext>
            </a:extLst>
          </p:cNvPr>
          <p:cNvSpPr txBox="1"/>
          <p:nvPr/>
        </p:nvSpPr>
        <p:spPr>
          <a:xfrm>
            <a:off x="161249" y="402982"/>
            <a:ext cx="676788" cy="276999"/>
          </a:xfrm>
          <a:prstGeom prst="rect">
            <a:avLst/>
          </a:prstGeom>
          <a:noFill/>
        </p:spPr>
        <p:txBody>
          <a:bodyPr wrap="none" rtlCol="0">
            <a:spAutoFit/>
          </a:bodyPr>
          <a:lstStyle/>
          <a:p>
            <a:r>
              <a:rPr lang="en-IN" sz="1200" dirty="0"/>
              <a:t>192.18s</a:t>
            </a:r>
          </a:p>
        </p:txBody>
      </p:sp>
      <p:pic>
        <p:nvPicPr>
          <p:cNvPr id="14" name="Picture 13">
            <a:extLst>
              <a:ext uri="{FF2B5EF4-FFF2-40B4-BE49-F238E27FC236}">
                <a16:creationId xmlns:a16="http://schemas.microsoft.com/office/drawing/2014/main" id="{E3186682-6D6F-6B4F-8F2A-0A8272EBBD0E}"/>
              </a:ext>
            </a:extLst>
          </p:cNvPr>
          <p:cNvPicPr>
            <a:picLocks noChangeAspect="1"/>
          </p:cNvPicPr>
          <p:nvPr/>
        </p:nvPicPr>
        <p:blipFill>
          <a:blip r:embed="rId4"/>
          <a:stretch>
            <a:fillRect/>
          </a:stretch>
        </p:blipFill>
        <p:spPr>
          <a:xfrm>
            <a:off x="4110270" y="491803"/>
            <a:ext cx="3782008" cy="2824537"/>
          </a:xfrm>
          <a:prstGeom prst="rect">
            <a:avLst/>
          </a:prstGeom>
        </p:spPr>
      </p:pic>
      <p:sp>
        <p:nvSpPr>
          <p:cNvPr id="15" name="TextBox 14">
            <a:extLst>
              <a:ext uri="{FF2B5EF4-FFF2-40B4-BE49-F238E27FC236}">
                <a16:creationId xmlns:a16="http://schemas.microsoft.com/office/drawing/2014/main" id="{83E58905-47C7-5D97-8115-F5125891A6FE}"/>
              </a:ext>
            </a:extLst>
          </p:cNvPr>
          <p:cNvSpPr txBox="1"/>
          <p:nvPr/>
        </p:nvSpPr>
        <p:spPr>
          <a:xfrm>
            <a:off x="5356654" y="701547"/>
            <a:ext cx="1321196" cy="369332"/>
          </a:xfrm>
          <a:prstGeom prst="rect">
            <a:avLst/>
          </a:prstGeom>
          <a:noFill/>
        </p:spPr>
        <p:txBody>
          <a:bodyPr wrap="none" rtlCol="0">
            <a:spAutoFit/>
          </a:bodyPr>
          <a:lstStyle/>
          <a:p>
            <a:r>
              <a:rPr lang="en-IN" dirty="0"/>
              <a:t>MAE =0.097</a:t>
            </a:r>
          </a:p>
        </p:txBody>
      </p:sp>
      <p:sp>
        <p:nvSpPr>
          <p:cNvPr id="16" name="TextBox 15">
            <a:extLst>
              <a:ext uri="{FF2B5EF4-FFF2-40B4-BE49-F238E27FC236}">
                <a16:creationId xmlns:a16="http://schemas.microsoft.com/office/drawing/2014/main" id="{35987BAF-F11E-D34B-49E4-E8C3452926A3}"/>
              </a:ext>
            </a:extLst>
          </p:cNvPr>
          <p:cNvSpPr txBox="1"/>
          <p:nvPr/>
        </p:nvSpPr>
        <p:spPr>
          <a:xfrm>
            <a:off x="4030307" y="434245"/>
            <a:ext cx="676788" cy="276999"/>
          </a:xfrm>
          <a:prstGeom prst="rect">
            <a:avLst/>
          </a:prstGeom>
          <a:noFill/>
        </p:spPr>
        <p:txBody>
          <a:bodyPr wrap="none" rtlCol="0">
            <a:spAutoFit/>
          </a:bodyPr>
          <a:lstStyle/>
          <a:p>
            <a:r>
              <a:rPr lang="en-IN" sz="1200" dirty="0"/>
              <a:t>193.62s</a:t>
            </a:r>
          </a:p>
        </p:txBody>
      </p:sp>
      <p:sp>
        <p:nvSpPr>
          <p:cNvPr id="17" name="TextBox 16">
            <a:extLst>
              <a:ext uri="{FF2B5EF4-FFF2-40B4-BE49-F238E27FC236}">
                <a16:creationId xmlns:a16="http://schemas.microsoft.com/office/drawing/2014/main" id="{048E0DC0-6A3C-CA7D-5D97-1AB8E51702CA}"/>
              </a:ext>
            </a:extLst>
          </p:cNvPr>
          <p:cNvSpPr txBox="1"/>
          <p:nvPr/>
        </p:nvSpPr>
        <p:spPr>
          <a:xfrm>
            <a:off x="4231166" y="7439"/>
            <a:ext cx="3582712" cy="369332"/>
          </a:xfrm>
          <a:prstGeom prst="rect">
            <a:avLst/>
          </a:prstGeom>
          <a:noFill/>
        </p:spPr>
        <p:txBody>
          <a:bodyPr wrap="none" rtlCol="0">
            <a:spAutoFit/>
          </a:bodyPr>
          <a:lstStyle/>
          <a:p>
            <a:r>
              <a:rPr lang="en-IN" u="sng" dirty="0"/>
              <a:t>Cutoff Distance = Atomic Radius*1.5</a:t>
            </a:r>
          </a:p>
        </p:txBody>
      </p:sp>
      <p:pic>
        <p:nvPicPr>
          <p:cNvPr id="19" name="Picture 18">
            <a:extLst>
              <a:ext uri="{FF2B5EF4-FFF2-40B4-BE49-F238E27FC236}">
                <a16:creationId xmlns:a16="http://schemas.microsoft.com/office/drawing/2014/main" id="{44BBF7D2-462D-A497-4DF5-0517480A5E0C}"/>
              </a:ext>
            </a:extLst>
          </p:cNvPr>
          <p:cNvPicPr>
            <a:picLocks noChangeAspect="1"/>
          </p:cNvPicPr>
          <p:nvPr/>
        </p:nvPicPr>
        <p:blipFill>
          <a:blip r:embed="rId5"/>
          <a:stretch>
            <a:fillRect/>
          </a:stretch>
        </p:blipFill>
        <p:spPr>
          <a:xfrm>
            <a:off x="8023466" y="491803"/>
            <a:ext cx="3782007" cy="2824537"/>
          </a:xfrm>
          <a:prstGeom prst="rect">
            <a:avLst/>
          </a:prstGeom>
        </p:spPr>
      </p:pic>
      <p:sp>
        <p:nvSpPr>
          <p:cNvPr id="20" name="TextBox 19">
            <a:extLst>
              <a:ext uri="{FF2B5EF4-FFF2-40B4-BE49-F238E27FC236}">
                <a16:creationId xmlns:a16="http://schemas.microsoft.com/office/drawing/2014/main" id="{C9E92DB0-9E54-ED76-0802-0441E3F19BC0}"/>
              </a:ext>
            </a:extLst>
          </p:cNvPr>
          <p:cNvSpPr txBox="1"/>
          <p:nvPr/>
        </p:nvSpPr>
        <p:spPr>
          <a:xfrm>
            <a:off x="9035883" y="722636"/>
            <a:ext cx="1321196" cy="369332"/>
          </a:xfrm>
          <a:prstGeom prst="rect">
            <a:avLst/>
          </a:prstGeom>
          <a:noFill/>
        </p:spPr>
        <p:txBody>
          <a:bodyPr wrap="none" rtlCol="0">
            <a:spAutoFit/>
          </a:bodyPr>
          <a:lstStyle/>
          <a:p>
            <a:r>
              <a:rPr lang="en-IN" dirty="0"/>
              <a:t>MAE =0.096</a:t>
            </a:r>
          </a:p>
        </p:txBody>
      </p:sp>
      <p:sp>
        <p:nvSpPr>
          <p:cNvPr id="21" name="TextBox 20">
            <a:extLst>
              <a:ext uri="{FF2B5EF4-FFF2-40B4-BE49-F238E27FC236}">
                <a16:creationId xmlns:a16="http://schemas.microsoft.com/office/drawing/2014/main" id="{97B40BD7-5F69-973E-DC32-27524BCE79F4}"/>
              </a:ext>
            </a:extLst>
          </p:cNvPr>
          <p:cNvSpPr txBox="1"/>
          <p:nvPr/>
        </p:nvSpPr>
        <p:spPr>
          <a:xfrm>
            <a:off x="7933812" y="417987"/>
            <a:ext cx="676788" cy="276999"/>
          </a:xfrm>
          <a:prstGeom prst="rect">
            <a:avLst/>
          </a:prstGeom>
          <a:noFill/>
        </p:spPr>
        <p:txBody>
          <a:bodyPr wrap="none" rtlCol="0">
            <a:spAutoFit/>
          </a:bodyPr>
          <a:lstStyle/>
          <a:p>
            <a:r>
              <a:rPr lang="en-IN" sz="1200" dirty="0"/>
              <a:t>193.01s</a:t>
            </a:r>
          </a:p>
        </p:txBody>
      </p:sp>
      <p:sp>
        <p:nvSpPr>
          <p:cNvPr id="22" name="TextBox 21">
            <a:extLst>
              <a:ext uri="{FF2B5EF4-FFF2-40B4-BE49-F238E27FC236}">
                <a16:creationId xmlns:a16="http://schemas.microsoft.com/office/drawing/2014/main" id="{2BCB86D7-80F4-A710-52AA-A7757A8A28EB}"/>
              </a:ext>
            </a:extLst>
          </p:cNvPr>
          <p:cNvSpPr txBox="1"/>
          <p:nvPr/>
        </p:nvSpPr>
        <p:spPr>
          <a:xfrm>
            <a:off x="8079731" y="7055"/>
            <a:ext cx="3582712" cy="369332"/>
          </a:xfrm>
          <a:prstGeom prst="rect">
            <a:avLst/>
          </a:prstGeom>
          <a:noFill/>
        </p:spPr>
        <p:txBody>
          <a:bodyPr wrap="none" rtlCol="0">
            <a:spAutoFit/>
          </a:bodyPr>
          <a:lstStyle/>
          <a:p>
            <a:r>
              <a:rPr lang="en-IN" u="sng" dirty="0"/>
              <a:t>Cutoff Distance = Atomic Radius*2.5</a:t>
            </a:r>
          </a:p>
        </p:txBody>
      </p:sp>
      <p:pic>
        <p:nvPicPr>
          <p:cNvPr id="24" name="Picture 23">
            <a:extLst>
              <a:ext uri="{FF2B5EF4-FFF2-40B4-BE49-F238E27FC236}">
                <a16:creationId xmlns:a16="http://schemas.microsoft.com/office/drawing/2014/main" id="{F4D24809-3072-CCD2-A7EE-7D8340705823}"/>
              </a:ext>
            </a:extLst>
          </p:cNvPr>
          <p:cNvPicPr>
            <a:picLocks noChangeAspect="1"/>
          </p:cNvPicPr>
          <p:nvPr/>
        </p:nvPicPr>
        <p:blipFill>
          <a:blip r:embed="rId6"/>
          <a:stretch>
            <a:fillRect/>
          </a:stretch>
        </p:blipFill>
        <p:spPr>
          <a:xfrm>
            <a:off x="230467" y="3792888"/>
            <a:ext cx="3782008" cy="2824538"/>
          </a:xfrm>
          <a:prstGeom prst="rect">
            <a:avLst/>
          </a:prstGeom>
        </p:spPr>
      </p:pic>
      <p:sp>
        <p:nvSpPr>
          <p:cNvPr id="25" name="TextBox 24">
            <a:extLst>
              <a:ext uri="{FF2B5EF4-FFF2-40B4-BE49-F238E27FC236}">
                <a16:creationId xmlns:a16="http://schemas.microsoft.com/office/drawing/2014/main" id="{DC6FB196-2299-D937-3B4F-91487D7E20EE}"/>
              </a:ext>
            </a:extLst>
          </p:cNvPr>
          <p:cNvSpPr txBox="1"/>
          <p:nvPr/>
        </p:nvSpPr>
        <p:spPr>
          <a:xfrm>
            <a:off x="409842" y="3414102"/>
            <a:ext cx="3407984" cy="369332"/>
          </a:xfrm>
          <a:prstGeom prst="rect">
            <a:avLst/>
          </a:prstGeom>
          <a:noFill/>
        </p:spPr>
        <p:txBody>
          <a:bodyPr wrap="none" rtlCol="0">
            <a:spAutoFit/>
          </a:bodyPr>
          <a:lstStyle/>
          <a:p>
            <a:r>
              <a:rPr lang="en-IN" u="sng" dirty="0"/>
              <a:t>Cutoff Distance = Atomic Radius*5</a:t>
            </a:r>
          </a:p>
        </p:txBody>
      </p:sp>
      <p:sp>
        <p:nvSpPr>
          <p:cNvPr id="26" name="TextBox 25">
            <a:extLst>
              <a:ext uri="{FF2B5EF4-FFF2-40B4-BE49-F238E27FC236}">
                <a16:creationId xmlns:a16="http://schemas.microsoft.com/office/drawing/2014/main" id="{81C40DCA-9145-AB43-9B44-DD92124076CA}"/>
              </a:ext>
            </a:extLst>
          </p:cNvPr>
          <p:cNvSpPr txBox="1"/>
          <p:nvPr/>
        </p:nvSpPr>
        <p:spPr>
          <a:xfrm>
            <a:off x="1221918" y="4280154"/>
            <a:ext cx="1321196" cy="369332"/>
          </a:xfrm>
          <a:prstGeom prst="rect">
            <a:avLst/>
          </a:prstGeom>
          <a:noFill/>
        </p:spPr>
        <p:txBody>
          <a:bodyPr wrap="none" rtlCol="0">
            <a:spAutoFit/>
          </a:bodyPr>
          <a:lstStyle/>
          <a:p>
            <a:r>
              <a:rPr lang="en-IN" dirty="0"/>
              <a:t>MAE =0.104</a:t>
            </a:r>
          </a:p>
        </p:txBody>
      </p:sp>
      <p:sp>
        <p:nvSpPr>
          <p:cNvPr id="27" name="TextBox 26">
            <a:extLst>
              <a:ext uri="{FF2B5EF4-FFF2-40B4-BE49-F238E27FC236}">
                <a16:creationId xmlns:a16="http://schemas.microsoft.com/office/drawing/2014/main" id="{2AF10221-AA34-D200-EC8B-B9815E3D9455}"/>
              </a:ext>
            </a:extLst>
          </p:cNvPr>
          <p:cNvSpPr txBox="1"/>
          <p:nvPr/>
        </p:nvSpPr>
        <p:spPr>
          <a:xfrm>
            <a:off x="218990" y="3798332"/>
            <a:ext cx="676788" cy="276999"/>
          </a:xfrm>
          <a:prstGeom prst="rect">
            <a:avLst/>
          </a:prstGeom>
          <a:noFill/>
        </p:spPr>
        <p:txBody>
          <a:bodyPr wrap="none" rtlCol="0">
            <a:spAutoFit/>
          </a:bodyPr>
          <a:lstStyle/>
          <a:p>
            <a:r>
              <a:rPr lang="en-IN" sz="1200" dirty="0"/>
              <a:t>203.51s</a:t>
            </a:r>
          </a:p>
        </p:txBody>
      </p:sp>
      <p:pic>
        <p:nvPicPr>
          <p:cNvPr id="34" name="Picture 33">
            <a:extLst>
              <a:ext uri="{FF2B5EF4-FFF2-40B4-BE49-F238E27FC236}">
                <a16:creationId xmlns:a16="http://schemas.microsoft.com/office/drawing/2014/main" id="{0737CD1B-E36D-346E-5EE4-C3046A4324DE}"/>
              </a:ext>
            </a:extLst>
          </p:cNvPr>
          <p:cNvPicPr>
            <a:picLocks noChangeAspect="1"/>
          </p:cNvPicPr>
          <p:nvPr/>
        </p:nvPicPr>
        <p:blipFill>
          <a:blip r:embed="rId7"/>
          <a:stretch>
            <a:fillRect/>
          </a:stretch>
        </p:blipFill>
        <p:spPr>
          <a:xfrm>
            <a:off x="4156323" y="3779556"/>
            <a:ext cx="3782007" cy="2824537"/>
          </a:xfrm>
          <a:prstGeom prst="rect">
            <a:avLst/>
          </a:prstGeom>
        </p:spPr>
      </p:pic>
      <p:sp>
        <p:nvSpPr>
          <p:cNvPr id="31" name="TextBox 30">
            <a:extLst>
              <a:ext uri="{FF2B5EF4-FFF2-40B4-BE49-F238E27FC236}">
                <a16:creationId xmlns:a16="http://schemas.microsoft.com/office/drawing/2014/main" id="{DACAF76D-26D8-D884-61D6-628F73BF4B70}"/>
              </a:ext>
            </a:extLst>
          </p:cNvPr>
          <p:cNvSpPr txBox="1"/>
          <p:nvPr/>
        </p:nvSpPr>
        <p:spPr>
          <a:xfrm>
            <a:off x="5570014" y="4236878"/>
            <a:ext cx="1321196" cy="369332"/>
          </a:xfrm>
          <a:prstGeom prst="rect">
            <a:avLst/>
          </a:prstGeom>
          <a:noFill/>
        </p:spPr>
        <p:txBody>
          <a:bodyPr wrap="none" rtlCol="0">
            <a:spAutoFit/>
          </a:bodyPr>
          <a:lstStyle/>
          <a:p>
            <a:r>
              <a:rPr lang="en-IN" dirty="0"/>
              <a:t>MAE =0.099</a:t>
            </a:r>
          </a:p>
        </p:txBody>
      </p:sp>
      <p:sp>
        <p:nvSpPr>
          <p:cNvPr id="32" name="TextBox 31">
            <a:extLst>
              <a:ext uri="{FF2B5EF4-FFF2-40B4-BE49-F238E27FC236}">
                <a16:creationId xmlns:a16="http://schemas.microsoft.com/office/drawing/2014/main" id="{A737886F-8D3D-61E6-350C-270A216793BC}"/>
              </a:ext>
            </a:extLst>
          </p:cNvPr>
          <p:cNvSpPr txBox="1"/>
          <p:nvPr/>
        </p:nvSpPr>
        <p:spPr>
          <a:xfrm>
            <a:off x="4254750" y="3423556"/>
            <a:ext cx="3525004" cy="369332"/>
          </a:xfrm>
          <a:prstGeom prst="rect">
            <a:avLst/>
          </a:prstGeom>
          <a:noFill/>
        </p:spPr>
        <p:txBody>
          <a:bodyPr wrap="none" rtlCol="0">
            <a:spAutoFit/>
          </a:bodyPr>
          <a:lstStyle/>
          <a:p>
            <a:r>
              <a:rPr lang="en-IN" u="sng" dirty="0"/>
              <a:t>Cutoff Distance = Atomic Radius*10</a:t>
            </a:r>
          </a:p>
        </p:txBody>
      </p:sp>
      <p:sp>
        <p:nvSpPr>
          <p:cNvPr id="30" name="TextBox 29">
            <a:extLst>
              <a:ext uri="{FF2B5EF4-FFF2-40B4-BE49-F238E27FC236}">
                <a16:creationId xmlns:a16="http://schemas.microsoft.com/office/drawing/2014/main" id="{7A9B3DE8-C493-C123-875C-0B0820087FA1}"/>
              </a:ext>
            </a:extLst>
          </p:cNvPr>
          <p:cNvSpPr txBox="1"/>
          <p:nvPr/>
        </p:nvSpPr>
        <p:spPr>
          <a:xfrm>
            <a:off x="4156323" y="3799771"/>
            <a:ext cx="676788" cy="276999"/>
          </a:xfrm>
          <a:prstGeom prst="rect">
            <a:avLst/>
          </a:prstGeom>
          <a:noFill/>
        </p:spPr>
        <p:txBody>
          <a:bodyPr wrap="none" rtlCol="0">
            <a:spAutoFit/>
          </a:bodyPr>
          <a:lstStyle/>
          <a:p>
            <a:r>
              <a:rPr lang="en-IN" sz="1200" dirty="0"/>
              <a:t>183.72s</a:t>
            </a:r>
          </a:p>
        </p:txBody>
      </p:sp>
      <p:sp>
        <p:nvSpPr>
          <p:cNvPr id="8" name="Slide Number Placeholder 7">
            <a:extLst>
              <a:ext uri="{FF2B5EF4-FFF2-40B4-BE49-F238E27FC236}">
                <a16:creationId xmlns:a16="http://schemas.microsoft.com/office/drawing/2014/main" id="{E0164AAE-57AC-4718-CEAD-0B0A4F85B16A}"/>
              </a:ext>
            </a:extLst>
          </p:cNvPr>
          <p:cNvSpPr>
            <a:spLocks noGrp="1"/>
          </p:cNvSpPr>
          <p:nvPr>
            <p:ph type="sldNum" sz="quarter" idx="12"/>
          </p:nvPr>
        </p:nvSpPr>
        <p:spPr/>
        <p:txBody>
          <a:bodyPr/>
          <a:lstStyle/>
          <a:p>
            <a:fld id="{B580A228-D0D1-4E76-AAEC-33BFE4EAC542}" type="slidenum">
              <a:rPr lang="en-IN" smtClean="0"/>
              <a:t>19</a:t>
            </a:fld>
            <a:endParaRPr lang="en-IN"/>
          </a:p>
        </p:txBody>
      </p:sp>
    </p:spTree>
    <p:extLst>
      <p:ext uri="{BB962C8B-B14F-4D97-AF65-F5344CB8AC3E}">
        <p14:creationId xmlns:p14="http://schemas.microsoft.com/office/powerpoint/2010/main" val="277496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D754-E43F-4985-8B7B-89BFE596BDC9}"/>
              </a:ext>
            </a:extLst>
          </p:cNvPr>
          <p:cNvSpPr>
            <a:spLocks noGrp="1"/>
          </p:cNvSpPr>
          <p:nvPr>
            <p:ph type="title"/>
          </p:nvPr>
        </p:nvSpPr>
        <p:spPr/>
        <p:txBody>
          <a:bodyPr/>
          <a:lstStyle/>
          <a:p>
            <a:r>
              <a:rPr lang="en-US" u="sng" dirty="0"/>
              <a:t>Workflow</a:t>
            </a:r>
            <a:endParaRPr lang="en-IN" u="sng" dirty="0"/>
          </a:p>
        </p:txBody>
      </p:sp>
      <p:grpSp>
        <p:nvGrpSpPr>
          <p:cNvPr id="11" name="Group 10">
            <a:extLst>
              <a:ext uri="{FF2B5EF4-FFF2-40B4-BE49-F238E27FC236}">
                <a16:creationId xmlns:a16="http://schemas.microsoft.com/office/drawing/2014/main" id="{92D4B786-344B-A57B-11BC-C23676EA38BC}"/>
              </a:ext>
            </a:extLst>
          </p:cNvPr>
          <p:cNvGrpSpPr/>
          <p:nvPr/>
        </p:nvGrpSpPr>
        <p:grpSpPr>
          <a:xfrm>
            <a:off x="1203767" y="1491467"/>
            <a:ext cx="534364" cy="5001408"/>
            <a:chOff x="2338086" y="1818009"/>
            <a:chExt cx="534364" cy="5001408"/>
          </a:xfrm>
        </p:grpSpPr>
        <p:cxnSp>
          <p:nvCxnSpPr>
            <p:cNvPr id="6" name="Straight Connector 5">
              <a:extLst>
                <a:ext uri="{FF2B5EF4-FFF2-40B4-BE49-F238E27FC236}">
                  <a16:creationId xmlns:a16="http://schemas.microsoft.com/office/drawing/2014/main" id="{381885E7-DB3D-0A95-0FCF-0B395CE60F27}"/>
                </a:ext>
              </a:extLst>
            </p:cNvPr>
            <p:cNvCxnSpPr/>
            <p:nvPr/>
          </p:nvCxnSpPr>
          <p:spPr>
            <a:xfrm>
              <a:off x="2604304" y="2083443"/>
              <a:ext cx="0" cy="4213185"/>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B1CDD0F-4FA4-71A8-9347-7404656A01E9}"/>
                </a:ext>
              </a:extLst>
            </p:cNvPr>
            <p:cNvSpPr/>
            <p:nvPr/>
          </p:nvSpPr>
          <p:spPr>
            <a:xfrm>
              <a:off x="2338086" y="1818009"/>
              <a:ext cx="520861" cy="5432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odoni MT" panose="02070603080606020203" pitchFamily="18" charset="0"/>
                  <a:cs typeface="Arial" panose="020B0604020202020204" pitchFamily="34" charset="0"/>
                </a:rPr>
                <a:t>1</a:t>
              </a:r>
              <a:endParaRPr lang="en-IN" sz="2400" dirty="0">
                <a:latin typeface="Bodoni MT" panose="02070603080606020203" pitchFamily="18" charset="0"/>
                <a:cs typeface="Arial" panose="020B0604020202020204" pitchFamily="34" charset="0"/>
              </a:endParaRPr>
            </a:p>
          </p:txBody>
        </p:sp>
        <p:sp>
          <p:nvSpPr>
            <p:cNvPr id="8" name="Oval 7">
              <a:extLst>
                <a:ext uri="{FF2B5EF4-FFF2-40B4-BE49-F238E27FC236}">
                  <a16:creationId xmlns:a16="http://schemas.microsoft.com/office/drawing/2014/main" id="{3656A2D5-139B-6660-7434-620A35B26AB6}"/>
                </a:ext>
              </a:extLst>
            </p:cNvPr>
            <p:cNvSpPr/>
            <p:nvPr/>
          </p:nvSpPr>
          <p:spPr>
            <a:xfrm>
              <a:off x="2351589" y="3243618"/>
              <a:ext cx="520861" cy="5432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odoni MT" panose="02070603080606020203" pitchFamily="18" charset="0"/>
                  <a:cs typeface="Arial" panose="020B0604020202020204" pitchFamily="34" charset="0"/>
                </a:rPr>
                <a:t>2</a:t>
              </a:r>
              <a:endParaRPr lang="en-IN" dirty="0"/>
            </a:p>
          </p:txBody>
        </p:sp>
        <p:sp>
          <p:nvSpPr>
            <p:cNvPr id="9" name="Oval 8">
              <a:extLst>
                <a:ext uri="{FF2B5EF4-FFF2-40B4-BE49-F238E27FC236}">
                  <a16:creationId xmlns:a16="http://schemas.microsoft.com/office/drawing/2014/main" id="{9E71CC61-7FE3-B145-9BF4-6CFDE91CF2F5}"/>
                </a:ext>
              </a:extLst>
            </p:cNvPr>
            <p:cNvSpPr/>
            <p:nvPr/>
          </p:nvSpPr>
          <p:spPr>
            <a:xfrm>
              <a:off x="2340014" y="4713610"/>
              <a:ext cx="520861" cy="5432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odoni MT" panose="02070603080606020203" pitchFamily="18" charset="0"/>
                  <a:cs typeface="Arial" panose="020B0604020202020204" pitchFamily="34" charset="0"/>
                </a:rPr>
                <a:t>3</a:t>
              </a:r>
              <a:endParaRPr lang="en-IN" dirty="0"/>
            </a:p>
          </p:txBody>
        </p:sp>
        <p:sp>
          <p:nvSpPr>
            <p:cNvPr id="10" name="Oval 9">
              <a:extLst>
                <a:ext uri="{FF2B5EF4-FFF2-40B4-BE49-F238E27FC236}">
                  <a16:creationId xmlns:a16="http://schemas.microsoft.com/office/drawing/2014/main" id="{17291270-E300-05E6-B979-BE83A51DEDAB}"/>
                </a:ext>
              </a:extLst>
            </p:cNvPr>
            <p:cNvSpPr/>
            <p:nvPr/>
          </p:nvSpPr>
          <p:spPr>
            <a:xfrm>
              <a:off x="2351586" y="6276192"/>
              <a:ext cx="520861" cy="5432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odoni MT" panose="02070603080606020203" pitchFamily="18" charset="0"/>
                  <a:cs typeface="Arial" panose="020B0604020202020204" pitchFamily="34" charset="0"/>
                </a:rPr>
                <a:t>4</a:t>
              </a:r>
              <a:endParaRPr lang="en-IN" dirty="0"/>
            </a:p>
          </p:txBody>
        </p:sp>
      </p:grpSp>
      <p:sp>
        <p:nvSpPr>
          <p:cNvPr id="12" name="TextBox 11">
            <a:extLst>
              <a:ext uri="{FF2B5EF4-FFF2-40B4-BE49-F238E27FC236}">
                <a16:creationId xmlns:a16="http://schemas.microsoft.com/office/drawing/2014/main" id="{A8F25C03-E65F-C5F5-EC10-84D7FA917243}"/>
              </a:ext>
            </a:extLst>
          </p:cNvPr>
          <p:cNvSpPr txBox="1"/>
          <p:nvPr/>
        </p:nvSpPr>
        <p:spPr>
          <a:xfrm>
            <a:off x="1817225" y="1572235"/>
            <a:ext cx="2701317" cy="369332"/>
          </a:xfrm>
          <a:prstGeom prst="rect">
            <a:avLst/>
          </a:prstGeom>
          <a:solidFill>
            <a:schemeClr val="accent1">
              <a:lumMod val="60000"/>
              <a:lumOff val="40000"/>
            </a:schemeClr>
          </a:solid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Introduction and Objective</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79CB0DD-3F4B-AEAF-458D-590632E9A34C}"/>
              </a:ext>
            </a:extLst>
          </p:cNvPr>
          <p:cNvSpPr txBox="1"/>
          <p:nvPr/>
        </p:nvSpPr>
        <p:spPr>
          <a:xfrm>
            <a:off x="1817225" y="3004022"/>
            <a:ext cx="1448217" cy="369332"/>
          </a:xfrm>
          <a:prstGeom prst="rect">
            <a:avLst/>
          </a:prstGeom>
          <a:solidFill>
            <a:schemeClr val="accent1">
              <a:lumMod val="60000"/>
              <a:lumOff val="40000"/>
            </a:schemeClr>
          </a:solid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7797650-2B12-B528-2489-4FF9FEB6886F}"/>
              </a:ext>
            </a:extLst>
          </p:cNvPr>
          <p:cNvSpPr txBox="1"/>
          <p:nvPr/>
        </p:nvSpPr>
        <p:spPr>
          <a:xfrm>
            <a:off x="1835495" y="4474014"/>
            <a:ext cx="864339" cy="369332"/>
          </a:xfrm>
          <a:prstGeom prst="rect">
            <a:avLst/>
          </a:prstGeom>
          <a:solidFill>
            <a:schemeClr val="accent1">
              <a:lumMod val="60000"/>
              <a:lumOff val="40000"/>
            </a:schemeClr>
          </a:solid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Results</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233A2B2-C338-B1AC-6FC9-BD2B5372C51C}"/>
              </a:ext>
            </a:extLst>
          </p:cNvPr>
          <p:cNvSpPr txBox="1"/>
          <p:nvPr/>
        </p:nvSpPr>
        <p:spPr>
          <a:xfrm>
            <a:off x="1835495" y="6037084"/>
            <a:ext cx="2422458" cy="369332"/>
          </a:xfrm>
          <a:prstGeom prst="rect">
            <a:avLst/>
          </a:prstGeom>
          <a:solidFill>
            <a:schemeClr val="accent1">
              <a:lumMod val="60000"/>
              <a:lumOff val="40000"/>
            </a:schemeClr>
          </a:solidFill>
          <a:ln>
            <a:solidFill>
              <a:schemeClr val="tx1"/>
            </a:solidFill>
          </a:ln>
        </p:spPr>
        <p:txBody>
          <a:bodyPr wrap="none" rtlCol="0">
            <a:spAutoFit/>
          </a:bodyPr>
          <a:lstStyle/>
          <a:p>
            <a:r>
              <a:rPr lang="en-US" dirty="0">
                <a:latin typeface="Times New Roman" panose="02020603050405020304" pitchFamily="18" charset="0"/>
                <a:cs typeface="Times New Roman" panose="02020603050405020304" pitchFamily="18" charset="0"/>
              </a:rPr>
              <a:t>Conclusion and Outlook</a:t>
            </a:r>
            <a:endParaRPr lang="en-IN"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E19D65DD-C404-ED8E-7B63-DDCCEE640547}"/>
              </a:ext>
            </a:extLst>
          </p:cNvPr>
          <p:cNvSpPr/>
          <p:nvPr/>
        </p:nvSpPr>
        <p:spPr>
          <a:xfrm>
            <a:off x="5416951" y="1271990"/>
            <a:ext cx="5305064" cy="99664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What is a High Entropy Alloy?</a:t>
            </a:r>
          </a:p>
          <a:p>
            <a:pPr marL="285750" indent="-285750">
              <a:buFont typeface="Arial" panose="020B0604020202020204" pitchFamily="34" charset="0"/>
              <a:buChar char="•"/>
            </a:pPr>
            <a:r>
              <a:rPr lang="en-US" b="1" dirty="0"/>
              <a:t>Why Machine Learned Interatomic Potentials?</a:t>
            </a:r>
            <a:endParaRPr lang="en-IN" b="1" dirty="0"/>
          </a:p>
        </p:txBody>
      </p:sp>
      <p:sp>
        <p:nvSpPr>
          <p:cNvPr id="21" name="Rectangle: Rounded Corners 20">
            <a:extLst>
              <a:ext uri="{FF2B5EF4-FFF2-40B4-BE49-F238E27FC236}">
                <a16:creationId xmlns:a16="http://schemas.microsoft.com/office/drawing/2014/main" id="{C58DD0D5-22FE-E740-3767-7628F425CF37}"/>
              </a:ext>
            </a:extLst>
          </p:cNvPr>
          <p:cNvSpPr/>
          <p:nvPr/>
        </p:nvSpPr>
        <p:spPr>
          <a:xfrm>
            <a:off x="5416951" y="2597553"/>
            <a:ext cx="5305064" cy="118715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b="1" dirty="0"/>
              <a:t>How does the model parameters and its structure influence its predictions?</a:t>
            </a:r>
          </a:p>
          <a:p>
            <a:pPr marL="285750" indent="-285750">
              <a:buFont typeface="Arial" panose="020B0604020202020204" pitchFamily="34" charset="0"/>
              <a:buChar char="•"/>
            </a:pPr>
            <a:r>
              <a:rPr lang="en-IN" b="1" dirty="0"/>
              <a:t>How does training data impact the model’s performance?</a:t>
            </a:r>
          </a:p>
        </p:txBody>
      </p:sp>
      <p:sp>
        <p:nvSpPr>
          <p:cNvPr id="22" name="Rectangle: Rounded Corners 21">
            <a:extLst>
              <a:ext uri="{FF2B5EF4-FFF2-40B4-BE49-F238E27FC236}">
                <a16:creationId xmlns:a16="http://schemas.microsoft.com/office/drawing/2014/main" id="{6F444108-67B9-3391-44B3-9FBA78AEC550}"/>
              </a:ext>
            </a:extLst>
          </p:cNvPr>
          <p:cNvSpPr/>
          <p:nvPr/>
        </p:nvSpPr>
        <p:spPr>
          <a:xfrm>
            <a:off x="5416951" y="4160356"/>
            <a:ext cx="5305064" cy="99664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Which physical factors affect model accuracy?</a:t>
            </a:r>
          </a:p>
          <a:p>
            <a:pPr marL="285750" indent="-285750">
              <a:buFont typeface="Arial" panose="020B0604020202020204" pitchFamily="34" charset="0"/>
              <a:buChar char="•"/>
            </a:pPr>
            <a:r>
              <a:rPr lang="en-US" b="1" dirty="0"/>
              <a:t>Investigating the best accuracy possible for the given dataset.</a:t>
            </a:r>
          </a:p>
        </p:txBody>
      </p:sp>
      <p:sp>
        <p:nvSpPr>
          <p:cNvPr id="23" name="Rectangle: Rounded Corners 22">
            <a:extLst>
              <a:ext uri="{FF2B5EF4-FFF2-40B4-BE49-F238E27FC236}">
                <a16:creationId xmlns:a16="http://schemas.microsoft.com/office/drawing/2014/main" id="{EE15E19A-15E8-2013-10D5-56BC414254DF}"/>
              </a:ext>
            </a:extLst>
          </p:cNvPr>
          <p:cNvSpPr/>
          <p:nvPr/>
        </p:nvSpPr>
        <p:spPr>
          <a:xfrm>
            <a:off x="5416951" y="5722938"/>
            <a:ext cx="5305064" cy="99664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t>Some Limitations and Challenges.</a:t>
            </a:r>
          </a:p>
          <a:p>
            <a:pPr marL="285750" indent="-285750">
              <a:buFont typeface="Arial" panose="020B0604020202020204" pitchFamily="34" charset="0"/>
              <a:buChar char="•"/>
            </a:pPr>
            <a:r>
              <a:rPr lang="en-US" b="1" dirty="0"/>
              <a:t>Avenues for further improvement.</a:t>
            </a:r>
          </a:p>
          <a:p>
            <a:pPr marL="285750" indent="-285750">
              <a:buFont typeface="Arial" panose="020B0604020202020204" pitchFamily="34" charset="0"/>
              <a:buChar char="•"/>
            </a:pPr>
            <a:r>
              <a:rPr lang="en-US" b="1" dirty="0"/>
              <a:t>Possible applications in the real world…..</a:t>
            </a:r>
          </a:p>
        </p:txBody>
      </p:sp>
      <p:sp>
        <p:nvSpPr>
          <p:cNvPr id="3" name="Slide Number Placeholder 2">
            <a:extLst>
              <a:ext uri="{FF2B5EF4-FFF2-40B4-BE49-F238E27FC236}">
                <a16:creationId xmlns:a16="http://schemas.microsoft.com/office/drawing/2014/main" id="{B96E6766-989A-4528-6795-2682D3090FBE}"/>
              </a:ext>
            </a:extLst>
          </p:cNvPr>
          <p:cNvSpPr>
            <a:spLocks noGrp="1"/>
          </p:cNvSpPr>
          <p:nvPr>
            <p:ph type="sldNum" sz="quarter" idx="12"/>
          </p:nvPr>
        </p:nvSpPr>
        <p:spPr/>
        <p:txBody>
          <a:bodyPr/>
          <a:lstStyle/>
          <a:p>
            <a:fld id="{B580A228-D0D1-4E76-AAEC-33BFE4EAC542}" type="slidenum">
              <a:rPr lang="en-IN" smtClean="0"/>
              <a:t>2</a:t>
            </a:fld>
            <a:endParaRPr lang="en-IN"/>
          </a:p>
        </p:txBody>
      </p:sp>
    </p:spTree>
    <p:extLst>
      <p:ext uri="{BB962C8B-B14F-4D97-AF65-F5344CB8AC3E}">
        <p14:creationId xmlns:p14="http://schemas.microsoft.com/office/powerpoint/2010/main" val="72488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4EB4-88A3-9BB1-E73F-C37AC72A196A}"/>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A0849D9B-25FF-7FBE-C32D-2FDAF85D1AD3}"/>
              </a:ext>
            </a:extLst>
          </p:cNvPr>
          <p:cNvSpPr>
            <a:spLocks noGrp="1"/>
          </p:cNvSpPr>
          <p:nvPr>
            <p:ph idx="1"/>
          </p:nvPr>
        </p:nvSpPr>
        <p:spPr/>
        <p:txBody>
          <a:bodyPr/>
          <a:lstStyle/>
          <a:p>
            <a:r>
              <a:rPr lang="en-US" dirty="0"/>
              <a:t>Did not get a significant improvement in the prediction accuracy of the model by changing the model parameters/training data characteristics BUT…..</a:t>
            </a:r>
          </a:p>
          <a:p>
            <a:pPr lvl="1"/>
            <a:r>
              <a:rPr lang="en-US" dirty="0"/>
              <a:t>Found out the model’s behavior towards different classes of training data (coordination numbers, nearest atoms </a:t>
            </a:r>
            <a:r>
              <a:rPr lang="en-US" dirty="0" err="1"/>
              <a:t>etc</a:t>
            </a:r>
            <a:r>
              <a:rPr lang="en-US" dirty="0"/>
              <a:t>….)</a:t>
            </a:r>
          </a:p>
          <a:p>
            <a:pPr lvl="1"/>
            <a:r>
              <a:rPr lang="en-US" dirty="0"/>
              <a:t>Found the optimum parameters for the model given the present dataset.</a:t>
            </a:r>
          </a:p>
          <a:p>
            <a:pPr lvl="1"/>
            <a:r>
              <a:rPr lang="en-US" dirty="0"/>
              <a:t>Found out the influence of hyperparameters and cutoff distances on the prediction accuracy of the model.</a:t>
            </a:r>
          </a:p>
          <a:p>
            <a:pPr lvl="1"/>
            <a:r>
              <a:rPr lang="en-US" dirty="0"/>
              <a:t>Gained in-depth knowledge of various packages such as ASE, </a:t>
            </a:r>
            <a:r>
              <a:rPr lang="en-US" dirty="0" err="1"/>
              <a:t>plotly</a:t>
            </a:r>
            <a:r>
              <a:rPr lang="en-US" dirty="0"/>
              <a:t>, torch </a:t>
            </a:r>
            <a:r>
              <a:rPr lang="en-US" dirty="0" err="1"/>
              <a:t>etc</a:t>
            </a:r>
            <a:r>
              <a:rPr lang="en-US" dirty="0"/>
              <a:t>…</a:t>
            </a:r>
          </a:p>
          <a:p>
            <a:pPr lvl="1"/>
            <a:endParaRPr lang="en-US" dirty="0"/>
          </a:p>
          <a:p>
            <a:endParaRPr lang="en-IN" dirty="0"/>
          </a:p>
        </p:txBody>
      </p:sp>
      <p:sp>
        <p:nvSpPr>
          <p:cNvPr id="4" name="Slide Number Placeholder 3">
            <a:extLst>
              <a:ext uri="{FF2B5EF4-FFF2-40B4-BE49-F238E27FC236}">
                <a16:creationId xmlns:a16="http://schemas.microsoft.com/office/drawing/2014/main" id="{9323DBF7-FDBA-ED07-72C1-2AC383BCAD76}"/>
              </a:ext>
            </a:extLst>
          </p:cNvPr>
          <p:cNvSpPr>
            <a:spLocks noGrp="1"/>
          </p:cNvSpPr>
          <p:nvPr>
            <p:ph type="sldNum" sz="quarter" idx="12"/>
          </p:nvPr>
        </p:nvSpPr>
        <p:spPr/>
        <p:txBody>
          <a:bodyPr/>
          <a:lstStyle/>
          <a:p>
            <a:fld id="{B580A228-D0D1-4E76-AAEC-33BFE4EAC542}" type="slidenum">
              <a:rPr lang="en-IN" smtClean="0"/>
              <a:t>20</a:t>
            </a:fld>
            <a:endParaRPr lang="en-IN"/>
          </a:p>
        </p:txBody>
      </p:sp>
    </p:spTree>
    <p:extLst>
      <p:ext uri="{BB962C8B-B14F-4D97-AF65-F5344CB8AC3E}">
        <p14:creationId xmlns:p14="http://schemas.microsoft.com/office/powerpoint/2010/main" val="161930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C3E1-FC0C-3EBD-5954-B7E362B6CE4A}"/>
              </a:ext>
            </a:extLst>
          </p:cNvPr>
          <p:cNvSpPr>
            <a:spLocks noGrp="1"/>
          </p:cNvSpPr>
          <p:nvPr>
            <p:ph type="title"/>
          </p:nvPr>
        </p:nvSpPr>
        <p:spPr/>
        <p:txBody>
          <a:bodyPr/>
          <a:lstStyle/>
          <a:p>
            <a:r>
              <a:rPr lang="en-US" dirty="0"/>
              <a:t>Conclusion and Outlook….</a:t>
            </a:r>
            <a:endParaRPr lang="en-IN" dirty="0"/>
          </a:p>
        </p:txBody>
      </p:sp>
      <p:sp>
        <p:nvSpPr>
          <p:cNvPr id="3" name="Content Placeholder 2">
            <a:extLst>
              <a:ext uri="{FF2B5EF4-FFF2-40B4-BE49-F238E27FC236}">
                <a16:creationId xmlns:a16="http://schemas.microsoft.com/office/drawing/2014/main" id="{C879AFB7-11C0-AA55-56C7-30E7A7AC0D60}"/>
              </a:ext>
            </a:extLst>
          </p:cNvPr>
          <p:cNvSpPr>
            <a:spLocks noGrp="1"/>
          </p:cNvSpPr>
          <p:nvPr>
            <p:ph idx="1"/>
          </p:nvPr>
        </p:nvSpPr>
        <p:spPr/>
        <p:txBody>
          <a:bodyPr/>
          <a:lstStyle/>
          <a:p>
            <a:r>
              <a:rPr lang="en-US" dirty="0"/>
              <a:t>The very next task could be incorporating active learning in order to find its differential advantage over random learning for this model and by extension achieving this accuracy with a smaller training dataset.</a:t>
            </a:r>
          </a:p>
          <a:p>
            <a:r>
              <a:rPr lang="en-US" dirty="0"/>
              <a:t>Use universal MLPs to expand the present training dataset as well as for benchmarking.</a:t>
            </a:r>
          </a:p>
          <a:p>
            <a:r>
              <a:rPr lang="en-US" dirty="0"/>
              <a:t>Incorporating preferential weights for certain bonds (H-metal) by the way of Graphical Attention Network.</a:t>
            </a:r>
          </a:p>
          <a:p>
            <a:pPr lvl="1"/>
            <a:r>
              <a:rPr lang="en-US" dirty="0"/>
              <a:t>Or scaling the one-hot encoding method for that particular bond type.</a:t>
            </a:r>
          </a:p>
          <a:p>
            <a:pPr lvl="1"/>
            <a:r>
              <a:rPr lang="en-US" dirty="0"/>
              <a:t>Or Both?</a:t>
            </a:r>
            <a:endParaRPr lang="en-IN" dirty="0"/>
          </a:p>
        </p:txBody>
      </p:sp>
      <p:sp>
        <p:nvSpPr>
          <p:cNvPr id="4" name="Slide Number Placeholder 3">
            <a:extLst>
              <a:ext uri="{FF2B5EF4-FFF2-40B4-BE49-F238E27FC236}">
                <a16:creationId xmlns:a16="http://schemas.microsoft.com/office/drawing/2014/main" id="{F168515C-6485-D735-D995-ED33E611BEA9}"/>
              </a:ext>
            </a:extLst>
          </p:cNvPr>
          <p:cNvSpPr>
            <a:spLocks noGrp="1"/>
          </p:cNvSpPr>
          <p:nvPr>
            <p:ph type="sldNum" sz="quarter" idx="12"/>
          </p:nvPr>
        </p:nvSpPr>
        <p:spPr/>
        <p:txBody>
          <a:bodyPr/>
          <a:lstStyle/>
          <a:p>
            <a:fld id="{B580A228-D0D1-4E76-AAEC-33BFE4EAC542}" type="slidenum">
              <a:rPr lang="en-IN" smtClean="0"/>
              <a:t>21</a:t>
            </a:fld>
            <a:endParaRPr lang="en-IN"/>
          </a:p>
        </p:txBody>
      </p:sp>
    </p:spTree>
    <p:extLst>
      <p:ext uri="{BB962C8B-B14F-4D97-AF65-F5344CB8AC3E}">
        <p14:creationId xmlns:p14="http://schemas.microsoft.com/office/powerpoint/2010/main" val="1328001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20AD-259C-60B7-B37E-220DE00D9F50}"/>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 everyone </a:t>
            </a:r>
            <a:r>
              <a:rPr lang="en-US"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endParaRPr lang="en-IN"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5EFC0ADB-DFA7-4B25-922B-BC1905397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18945"/>
            <a:ext cx="2280073" cy="1710055"/>
          </a:xfrm>
        </p:spPr>
      </p:pic>
      <p:pic>
        <p:nvPicPr>
          <p:cNvPr id="7" name="Picture 6">
            <a:extLst>
              <a:ext uri="{FF2B5EF4-FFF2-40B4-BE49-F238E27FC236}">
                <a16:creationId xmlns:a16="http://schemas.microsoft.com/office/drawing/2014/main" id="{062FB46D-B0E1-5618-3273-8DD07D8D5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718945"/>
            <a:ext cx="2280073" cy="1710055"/>
          </a:xfrm>
          <a:prstGeom prst="rect">
            <a:avLst/>
          </a:prstGeom>
        </p:spPr>
      </p:pic>
      <p:pic>
        <p:nvPicPr>
          <p:cNvPr id="10" name="Picture 9">
            <a:extLst>
              <a:ext uri="{FF2B5EF4-FFF2-40B4-BE49-F238E27FC236}">
                <a16:creationId xmlns:a16="http://schemas.microsoft.com/office/drawing/2014/main" id="{7D53AF59-2A38-4771-008F-DDB941447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168" y="376765"/>
            <a:ext cx="2289176" cy="3052235"/>
          </a:xfrm>
          <a:prstGeom prst="rect">
            <a:avLst/>
          </a:prstGeom>
        </p:spPr>
      </p:pic>
      <p:pic>
        <p:nvPicPr>
          <p:cNvPr id="12" name="Picture 11">
            <a:extLst>
              <a:ext uri="{FF2B5EF4-FFF2-40B4-BE49-F238E27FC236}">
                <a16:creationId xmlns:a16="http://schemas.microsoft.com/office/drawing/2014/main" id="{E540313D-BBF6-1D67-58E2-EF9D79238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0444" y="370839"/>
            <a:ext cx="2889956" cy="1625600"/>
          </a:xfrm>
          <a:prstGeom prst="rect">
            <a:avLst/>
          </a:prstGeom>
        </p:spPr>
      </p:pic>
      <p:pic>
        <p:nvPicPr>
          <p:cNvPr id="14" name="Picture 13">
            <a:extLst>
              <a:ext uri="{FF2B5EF4-FFF2-40B4-BE49-F238E27FC236}">
                <a16:creationId xmlns:a16="http://schemas.microsoft.com/office/drawing/2014/main" id="{3A2B6229-B448-B96A-41C2-999074965B7E}"/>
              </a:ext>
            </a:extLst>
          </p:cNvPr>
          <p:cNvPicPr>
            <a:picLocks noChangeAspect="1"/>
          </p:cNvPicPr>
          <p:nvPr/>
        </p:nvPicPr>
        <p:blipFill>
          <a:blip r:embed="rId6">
            <a:extLst>
              <a:ext uri="{28A0092B-C50C-407E-A947-70E740481C1C}">
                <a14:useLocalDpi xmlns:a14="http://schemas.microsoft.com/office/drawing/2010/main" val="0"/>
              </a:ext>
            </a:extLst>
          </a:blip>
          <a:srcRect t="13926" b="8295"/>
          <a:stretch>
            <a:fillRect/>
          </a:stretch>
        </p:blipFill>
        <p:spPr>
          <a:xfrm>
            <a:off x="9200444" y="2034648"/>
            <a:ext cx="2385604" cy="2473960"/>
          </a:xfrm>
          <a:prstGeom prst="rect">
            <a:avLst/>
          </a:prstGeom>
        </p:spPr>
      </p:pic>
      <p:pic>
        <p:nvPicPr>
          <p:cNvPr id="16" name="Picture 15">
            <a:extLst>
              <a:ext uri="{FF2B5EF4-FFF2-40B4-BE49-F238E27FC236}">
                <a16:creationId xmlns:a16="http://schemas.microsoft.com/office/drawing/2014/main" id="{A801C080-D50F-4ECC-648E-C1D3084BCE6A}"/>
              </a:ext>
            </a:extLst>
          </p:cNvPr>
          <p:cNvPicPr>
            <a:picLocks noChangeAspect="1"/>
          </p:cNvPicPr>
          <p:nvPr/>
        </p:nvPicPr>
        <p:blipFill>
          <a:blip r:embed="rId7">
            <a:extLst>
              <a:ext uri="{28A0092B-C50C-407E-A947-70E740481C1C}">
                <a14:useLocalDpi xmlns:a14="http://schemas.microsoft.com/office/drawing/2010/main" val="0"/>
              </a:ext>
            </a:extLst>
          </a:blip>
          <a:srcRect l="17185" t="21037" r="10124" b="13333"/>
          <a:stretch>
            <a:fillRect/>
          </a:stretch>
        </p:blipFill>
        <p:spPr>
          <a:xfrm>
            <a:off x="4545753" y="4277570"/>
            <a:ext cx="1869440" cy="2250440"/>
          </a:xfrm>
          <a:prstGeom prst="rect">
            <a:avLst/>
          </a:prstGeom>
        </p:spPr>
      </p:pic>
      <p:pic>
        <p:nvPicPr>
          <p:cNvPr id="18" name="Picture 17">
            <a:extLst>
              <a:ext uri="{FF2B5EF4-FFF2-40B4-BE49-F238E27FC236}">
                <a16:creationId xmlns:a16="http://schemas.microsoft.com/office/drawing/2014/main" id="{9B486AD1-18F1-15C0-FE6B-5CAD2B2582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2028" y="3687865"/>
            <a:ext cx="2103757" cy="2805010"/>
          </a:xfrm>
          <a:prstGeom prst="rect">
            <a:avLst/>
          </a:prstGeom>
          <a:ln>
            <a:solidFill>
              <a:schemeClr val="tx1"/>
            </a:solidFill>
          </a:ln>
        </p:spPr>
      </p:pic>
      <p:pic>
        <p:nvPicPr>
          <p:cNvPr id="20" name="Picture 19">
            <a:extLst>
              <a:ext uri="{FF2B5EF4-FFF2-40B4-BE49-F238E27FC236}">
                <a16:creationId xmlns:a16="http://schemas.microsoft.com/office/drawing/2014/main" id="{19AE633B-342E-6115-118F-DCCFE9283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709" y="4080172"/>
            <a:ext cx="1809527" cy="2412703"/>
          </a:xfrm>
          <a:prstGeom prst="rect">
            <a:avLst/>
          </a:prstGeom>
          <a:ln>
            <a:solidFill>
              <a:schemeClr val="tx1"/>
            </a:solidFill>
          </a:ln>
        </p:spPr>
      </p:pic>
      <p:pic>
        <p:nvPicPr>
          <p:cNvPr id="26" name="Picture 25">
            <a:extLst>
              <a:ext uri="{FF2B5EF4-FFF2-40B4-BE49-F238E27FC236}">
                <a16:creationId xmlns:a16="http://schemas.microsoft.com/office/drawing/2014/main" id="{74904BDF-CA0F-EDED-1C23-BAEDA19050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51286" y="3678552"/>
            <a:ext cx="2103757" cy="1582026"/>
          </a:xfrm>
          <a:prstGeom prst="rect">
            <a:avLst/>
          </a:prstGeom>
        </p:spPr>
      </p:pic>
      <p:pic>
        <p:nvPicPr>
          <p:cNvPr id="28" name="Picture 27">
            <a:extLst>
              <a:ext uri="{FF2B5EF4-FFF2-40B4-BE49-F238E27FC236}">
                <a16:creationId xmlns:a16="http://schemas.microsoft.com/office/drawing/2014/main" id="{D06013E5-C9E0-CF6A-61C7-4B1FE67569F3}"/>
              </a:ext>
            </a:extLst>
          </p:cNvPr>
          <p:cNvPicPr>
            <a:picLocks noChangeAspect="1"/>
          </p:cNvPicPr>
          <p:nvPr/>
        </p:nvPicPr>
        <p:blipFill>
          <a:blip r:embed="rId11">
            <a:extLst>
              <a:ext uri="{28A0092B-C50C-407E-A947-70E740481C1C}">
                <a14:useLocalDpi xmlns:a14="http://schemas.microsoft.com/office/drawing/2010/main" val="0"/>
              </a:ext>
            </a:extLst>
          </a:blip>
          <a:srcRect l="12523" r="12486"/>
          <a:stretch>
            <a:fillRect/>
          </a:stretch>
        </p:blipFill>
        <p:spPr>
          <a:xfrm rot="16200000">
            <a:off x="6937413" y="4800396"/>
            <a:ext cx="1249677" cy="2221931"/>
          </a:xfrm>
          <a:prstGeom prst="rect">
            <a:avLst/>
          </a:prstGeom>
        </p:spPr>
      </p:pic>
      <p:pic>
        <p:nvPicPr>
          <p:cNvPr id="37" name="Picture 8" descr="Visual Identity | The University of Tokyo">
            <a:extLst>
              <a:ext uri="{FF2B5EF4-FFF2-40B4-BE49-F238E27FC236}">
                <a16:creationId xmlns:a16="http://schemas.microsoft.com/office/drawing/2014/main" id="{08C148A3-0C14-0CB9-90DD-CC175F476222}"/>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9542393" y="4873854"/>
            <a:ext cx="2043655" cy="13774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8" name="Slide Number Placeholder 37">
            <a:extLst>
              <a:ext uri="{FF2B5EF4-FFF2-40B4-BE49-F238E27FC236}">
                <a16:creationId xmlns:a16="http://schemas.microsoft.com/office/drawing/2014/main" id="{0987027C-FA28-03C8-369A-7EAA529E3F7C}"/>
              </a:ext>
            </a:extLst>
          </p:cNvPr>
          <p:cNvSpPr>
            <a:spLocks noGrp="1"/>
          </p:cNvSpPr>
          <p:nvPr>
            <p:ph type="sldNum" sz="quarter" idx="12"/>
          </p:nvPr>
        </p:nvSpPr>
        <p:spPr/>
        <p:txBody>
          <a:bodyPr/>
          <a:lstStyle/>
          <a:p>
            <a:fld id="{B580A228-D0D1-4E76-AAEC-33BFE4EAC542}" type="slidenum">
              <a:rPr lang="en-IN" smtClean="0"/>
              <a:t>22</a:t>
            </a:fld>
            <a:endParaRPr lang="en-IN"/>
          </a:p>
        </p:txBody>
      </p:sp>
    </p:spTree>
    <p:extLst>
      <p:ext uri="{BB962C8B-B14F-4D97-AF65-F5344CB8AC3E}">
        <p14:creationId xmlns:p14="http://schemas.microsoft.com/office/powerpoint/2010/main" val="337219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A340-B786-8482-9F4B-AC0C423B9700}"/>
              </a:ext>
            </a:extLst>
          </p:cNvPr>
          <p:cNvSpPr>
            <a:spLocks noGrp="1"/>
          </p:cNvSpPr>
          <p:nvPr>
            <p:ph type="title"/>
          </p:nvPr>
        </p:nvSpPr>
        <p:spPr/>
        <p:txBody>
          <a:bodyPr/>
          <a:lstStyle/>
          <a:p>
            <a:r>
              <a:rPr lang="en-US" u="sng" dirty="0"/>
              <a:t>Introduction</a:t>
            </a:r>
            <a:r>
              <a:rPr lang="en-US" dirty="0"/>
              <a:t>	</a:t>
            </a:r>
            <a:endParaRPr lang="en-IN" dirty="0"/>
          </a:p>
        </p:txBody>
      </p:sp>
      <p:sp>
        <p:nvSpPr>
          <p:cNvPr id="3" name="Content Placeholder 2">
            <a:extLst>
              <a:ext uri="{FF2B5EF4-FFF2-40B4-BE49-F238E27FC236}">
                <a16:creationId xmlns:a16="http://schemas.microsoft.com/office/drawing/2014/main" id="{05508C7C-13D3-97E4-FAF9-3D970137D8F9}"/>
              </a:ext>
            </a:extLst>
          </p:cNvPr>
          <p:cNvSpPr>
            <a:spLocks noGrp="1"/>
          </p:cNvSpPr>
          <p:nvPr>
            <p:ph idx="1"/>
          </p:nvPr>
        </p:nvSpPr>
        <p:spPr/>
        <p:txBody>
          <a:bodyPr/>
          <a:lstStyle/>
          <a:p>
            <a:r>
              <a:rPr lang="en-US" dirty="0"/>
              <a:t>What are High Entropy Alloys? And why the name?</a:t>
            </a:r>
          </a:p>
          <a:p>
            <a:pPr lvl="1">
              <a:buFont typeface="Wingdings" panose="05000000000000000000" pitchFamily="2" charset="2"/>
              <a:buChar char="Ø"/>
            </a:pPr>
            <a:r>
              <a:rPr lang="en-US" dirty="0"/>
              <a:t>5 or more principal metallic elements in roughly equal proportions.</a:t>
            </a:r>
          </a:p>
          <a:p>
            <a:pPr lvl="1">
              <a:buFont typeface="Wingdings" panose="05000000000000000000" pitchFamily="2" charset="2"/>
              <a:buChar char="Ø"/>
            </a:pPr>
            <a:r>
              <a:rPr lang="en-US" dirty="0"/>
              <a:t>Creates a wide-array of adsorption sites + “cocktail effect”</a:t>
            </a:r>
          </a:p>
          <a:p>
            <a:pPr lvl="1">
              <a:buFont typeface="Wingdings" panose="05000000000000000000" pitchFamily="2" charset="2"/>
              <a:buChar char="Ø"/>
            </a:pPr>
            <a:endParaRPr lang="en-US" dirty="0"/>
          </a:p>
          <a:p>
            <a:r>
              <a:rPr lang="en-US" dirty="0"/>
              <a:t>Usage in Hydrogen Evolution Reaction.</a:t>
            </a:r>
          </a:p>
          <a:p>
            <a:r>
              <a:rPr lang="en-US" dirty="0"/>
              <a:t>Why use machine learned interatomic potentials?</a:t>
            </a:r>
          </a:p>
          <a:p>
            <a:pPr lvl="1">
              <a:buFont typeface="Wingdings" panose="05000000000000000000" pitchFamily="2" charset="2"/>
              <a:buChar char="Ø"/>
            </a:pPr>
            <a:r>
              <a:rPr lang="en-US" dirty="0"/>
              <a:t>Low computational cost</a:t>
            </a:r>
          </a:p>
          <a:p>
            <a:pPr lvl="1">
              <a:buFont typeface="Wingdings" panose="05000000000000000000" pitchFamily="2" charset="2"/>
              <a:buChar char="Ø"/>
            </a:pPr>
            <a:r>
              <a:rPr lang="en-US" dirty="0"/>
              <a:t>Higher flexibility</a:t>
            </a:r>
          </a:p>
          <a:p>
            <a:pPr lvl="1">
              <a:buFont typeface="Wingdings" panose="05000000000000000000" pitchFamily="2" charset="2"/>
              <a:buChar char="Ø"/>
            </a:pPr>
            <a:r>
              <a:rPr lang="en-US" dirty="0"/>
              <a:t>Ability to simulate larger, more complex systems (slabs, clusters etc.…)</a:t>
            </a:r>
          </a:p>
          <a:p>
            <a:pPr lvl="1">
              <a:buFont typeface="Wingdings" panose="05000000000000000000" pitchFamily="2" charset="2"/>
              <a:buChar char="Ø"/>
            </a:pPr>
            <a:endParaRPr lang="en-US" dirty="0"/>
          </a:p>
          <a:p>
            <a:endParaRPr lang="en-US" dirty="0"/>
          </a:p>
          <a:p>
            <a:pPr lvl="1">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IN" dirty="0"/>
          </a:p>
        </p:txBody>
      </p:sp>
      <p:sp>
        <p:nvSpPr>
          <p:cNvPr id="4" name="Slide Number Placeholder 3">
            <a:extLst>
              <a:ext uri="{FF2B5EF4-FFF2-40B4-BE49-F238E27FC236}">
                <a16:creationId xmlns:a16="http://schemas.microsoft.com/office/drawing/2014/main" id="{9B14F30D-2E11-E9E1-9AA4-67BE6BF80F7A}"/>
              </a:ext>
            </a:extLst>
          </p:cNvPr>
          <p:cNvSpPr>
            <a:spLocks noGrp="1"/>
          </p:cNvSpPr>
          <p:nvPr>
            <p:ph type="sldNum" sz="quarter" idx="12"/>
          </p:nvPr>
        </p:nvSpPr>
        <p:spPr/>
        <p:txBody>
          <a:bodyPr/>
          <a:lstStyle/>
          <a:p>
            <a:fld id="{B580A228-D0D1-4E76-AAEC-33BFE4EAC542}" type="slidenum">
              <a:rPr lang="en-IN" smtClean="0"/>
              <a:t>3</a:t>
            </a:fld>
            <a:endParaRPr lang="en-IN"/>
          </a:p>
        </p:txBody>
      </p:sp>
    </p:spTree>
    <p:extLst>
      <p:ext uri="{BB962C8B-B14F-4D97-AF65-F5344CB8AC3E}">
        <p14:creationId xmlns:p14="http://schemas.microsoft.com/office/powerpoint/2010/main" val="404291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12B2-E576-4346-E184-BA4124DA8A0D}"/>
              </a:ext>
            </a:extLst>
          </p:cNvPr>
          <p:cNvSpPr>
            <a:spLocks noGrp="1"/>
          </p:cNvSpPr>
          <p:nvPr>
            <p:ph type="title"/>
          </p:nvPr>
        </p:nvSpPr>
        <p:spPr/>
        <p:txBody>
          <a:bodyPr/>
          <a:lstStyle/>
          <a:p>
            <a:r>
              <a:rPr lang="en-IN" u="sng" dirty="0"/>
              <a:t>Objectives</a:t>
            </a:r>
          </a:p>
        </p:txBody>
      </p:sp>
      <p:sp>
        <p:nvSpPr>
          <p:cNvPr id="5" name="Content Placeholder 4">
            <a:extLst>
              <a:ext uri="{FF2B5EF4-FFF2-40B4-BE49-F238E27FC236}">
                <a16:creationId xmlns:a16="http://schemas.microsoft.com/office/drawing/2014/main" id="{E1BE0749-B096-54D8-08AB-6100D2A930BD}"/>
              </a:ext>
            </a:extLst>
          </p:cNvPr>
          <p:cNvSpPr>
            <a:spLocks noGrp="1"/>
          </p:cNvSpPr>
          <p:nvPr>
            <p:ph idx="1"/>
          </p:nvPr>
        </p:nvSpPr>
        <p:spPr/>
        <p:txBody>
          <a:bodyPr/>
          <a:lstStyle/>
          <a:p>
            <a:r>
              <a:rPr lang="en-IN" dirty="0"/>
              <a:t>BE-CGCNN model [1] proposed embedding of bond-type between the atoms within the cluster as edge feature along with </a:t>
            </a:r>
            <a:r>
              <a:rPr lang="en-US" dirty="0"/>
              <a:t>group number, atomic radius, and electron affinity as node features.</a:t>
            </a:r>
            <a:endParaRPr lang="en-IN" dirty="0"/>
          </a:p>
        </p:txBody>
      </p:sp>
      <p:pic>
        <p:nvPicPr>
          <p:cNvPr id="8" name="Picture 7">
            <a:extLst>
              <a:ext uri="{FF2B5EF4-FFF2-40B4-BE49-F238E27FC236}">
                <a16:creationId xmlns:a16="http://schemas.microsoft.com/office/drawing/2014/main" id="{356E31DD-4BFA-F789-8BA9-70E3A9E113A4}"/>
              </a:ext>
            </a:extLst>
          </p:cNvPr>
          <p:cNvPicPr>
            <a:picLocks noChangeAspect="1"/>
          </p:cNvPicPr>
          <p:nvPr/>
        </p:nvPicPr>
        <p:blipFill>
          <a:blip r:embed="rId2"/>
          <a:stretch>
            <a:fillRect/>
          </a:stretch>
        </p:blipFill>
        <p:spPr>
          <a:xfrm>
            <a:off x="2428786" y="3048636"/>
            <a:ext cx="7334427" cy="3603829"/>
          </a:xfrm>
          <a:prstGeom prst="rect">
            <a:avLst/>
          </a:prstGeom>
        </p:spPr>
      </p:pic>
      <p:sp>
        <p:nvSpPr>
          <p:cNvPr id="10" name="テキスト ボックス 12">
            <a:extLst>
              <a:ext uri="{FF2B5EF4-FFF2-40B4-BE49-F238E27FC236}">
                <a16:creationId xmlns:a16="http://schemas.microsoft.com/office/drawing/2014/main" id="{FF5B2E7F-487B-FA6C-D1E6-23445A0EA22D}"/>
              </a:ext>
            </a:extLst>
          </p:cNvPr>
          <p:cNvSpPr txBox="1"/>
          <p:nvPr/>
        </p:nvSpPr>
        <p:spPr>
          <a:xfrm>
            <a:off x="2496337" y="6344688"/>
            <a:ext cx="6096000" cy="307777"/>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400" dirty="0"/>
              <a:t>[1] K. </a:t>
            </a:r>
            <a:r>
              <a:rPr lang="en-US" altLang="ja-JP" sz="1400" dirty="0"/>
              <a:t>Bang</a:t>
            </a:r>
            <a:r>
              <a:rPr kumimoji="1" lang="en-US" altLang="ja-JP" sz="1400" dirty="0"/>
              <a:t> et al., </a:t>
            </a:r>
            <a:r>
              <a:rPr kumimoji="1" lang="en-US" altLang="ja-JP" sz="1400" i="1" dirty="0"/>
              <a:t>Nat. Comm</a:t>
            </a:r>
            <a:r>
              <a:rPr lang="en-US" altLang="ja-JP" sz="1400" i="1" dirty="0"/>
              <a:t>un</a:t>
            </a:r>
            <a:r>
              <a:rPr kumimoji="1" lang="en-US" altLang="ja-JP" sz="1400" i="1" dirty="0"/>
              <a:t>., </a:t>
            </a:r>
            <a:r>
              <a:rPr kumimoji="1" lang="en-US" altLang="ja-JP" sz="1400" dirty="0"/>
              <a:t>14, 3004 (2023)</a:t>
            </a:r>
          </a:p>
        </p:txBody>
      </p:sp>
      <p:sp>
        <p:nvSpPr>
          <p:cNvPr id="3" name="Slide Number Placeholder 2">
            <a:extLst>
              <a:ext uri="{FF2B5EF4-FFF2-40B4-BE49-F238E27FC236}">
                <a16:creationId xmlns:a16="http://schemas.microsoft.com/office/drawing/2014/main" id="{C37AA314-2ABD-5AE4-7729-40C7BADDC4D4}"/>
              </a:ext>
            </a:extLst>
          </p:cNvPr>
          <p:cNvSpPr>
            <a:spLocks noGrp="1"/>
          </p:cNvSpPr>
          <p:nvPr>
            <p:ph type="sldNum" sz="quarter" idx="12"/>
          </p:nvPr>
        </p:nvSpPr>
        <p:spPr/>
        <p:txBody>
          <a:bodyPr/>
          <a:lstStyle/>
          <a:p>
            <a:fld id="{B580A228-D0D1-4E76-AAEC-33BFE4EAC542}" type="slidenum">
              <a:rPr lang="en-IN" smtClean="0"/>
              <a:t>4</a:t>
            </a:fld>
            <a:endParaRPr lang="en-IN"/>
          </a:p>
        </p:txBody>
      </p:sp>
    </p:spTree>
    <p:extLst>
      <p:ext uri="{BB962C8B-B14F-4D97-AF65-F5344CB8AC3E}">
        <p14:creationId xmlns:p14="http://schemas.microsoft.com/office/powerpoint/2010/main" val="211365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DED9-8909-86AF-A90B-AF612CF0D3C2}"/>
              </a:ext>
            </a:extLst>
          </p:cNvPr>
          <p:cNvSpPr>
            <a:spLocks noGrp="1"/>
          </p:cNvSpPr>
          <p:nvPr>
            <p:ph type="title"/>
          </p:nvPr>
        </p:nvSpPr>
        <p:spPr/>
        <p:txBody>
          <a:bodyPr/>
          <a:lstStyle/>
          <a:p>
            <a:r>
              <a:rPr lang="en-IN" u="sng" dirty="0"/>
              <a:t>Objectives</a:t>
            </a:r>
          </a:p>
        </p:txBody>
      </p:sp>
      <p:sp>
        <p:nvSpPr>
          <p:cNvPr id="3" name="Content Placeholder 2">
            <a:extLst>
              <a:ext uri="{FF2B5EF4-FFF2-40B4-BE49-F238E27FC236}">
                <a16:creationId xmlns:a16="http://schemas.microsoft.com/office/drawing/2014/main" id="{464616C5-182B-6B80-9BB4-631F0D5ABC52}"/>
              </a:ext>
            </a:extLst>
          </p:cNvPr>
          <p:cNvSpPr>
            <a:spLocks noGrp="1"/>
          </p:cNvSpPr>
          <p:nvPr>
            <p:ph idx="1"/>
          </p:nvPr>
        </p:nvSpPr>
        <p:spPr>
          <a:xfrm>
            <a:off x="838200" y="1690688"/>
            <a:ext cx="9671243" cy="809444"/>
          </a:xfrm>
        </p:spPr>
        <p:txBody>
          <a:bodyPr/>
          <a:lstStyle/>
          <a:p>
            <a:pPr marL="0" indent="0">
              <a:buNone/>
            </a:pPr>
            <a:r>
              <a:rPr lang="en-IN" sz="2400" dirty="0"/>
              <a:t>The original paper dealt with single element nanoparticles using a fixed cutoff distance. Instead we used element-specific cutoffs.</a:t>
            </a:r>
          </a:p>
        </p:txBody>
      </p:sp>
      <p:grpSp>
        <p:nvGrpSpPr>
          <p:cNvPr id="13" name="Group 12">
            <a:extLst>
              <a:ext uri="{FF2B5EF4-FFF2-40B4-BE49-F238E27FC236}">
                <a16:creationId xmlns:a16="http://schemas.microsoft.com/office/drawing/2014/main" id="{9F5F5FA5-BDFE-04AD-79C6-4F473A8A47BF}"/>
              </a:ext>
            </a:extLst>
          </p:cNvPr>
          <p:cNvGrpSpPr/>
          <p:nvPr/>
        </p:nvGrpSpPr>
        <p:grpSpPr>
          <a:xfrm>
            <a:off x="545169" y="4693443"/>
            <a:ext cx="5484829" cy="1641475"/>
            <a:chOff x="8092276" y="1157468"/>
            <a:chExt cx="3100443" cy="1325563"/>
          </a:xfrm>
        </p:grpSpPr>
        <p:sp>
          <p:nvSpPr>
            <p:cNvPr id="14" name="Rectangle 13">
              <a:extLst>
                <a:ext uri="{FF2B5EF4-FFF2-40B4-BE49-F238E27FC236}">
                  <a16:creationId xmlns:a16="http://schemas.microsoft.com/office/drawing/2014/main" id="{565BD76E-1C81-94EF-AFAC-42A942D3E0ED}"/>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BD0E8842-ADEA-0B66-39E2-40E8474DFF39}"/>
                </a:ext>
              </a:extLst>
            </p:cNvPr>
            <p:cNvSpPr/>
            <p:nvPr/>
          </p:nvSpPr>
          <p:spPr>
            <a:xfrm>
              <a:off x="8183301" y="1296365"/>
              <a:ext cx="2891855" cy="105329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IN" dirty="0">
                  <a:solidFill>
                    <a:schemeClr val="tx1"/>
                  </a:solidFill>
                </a:rPr>
                <a:t>Ascertain the best prediction accuracy achievable by the model with a fixed dataset.</a:t>
              </a:r>
            </a:p>
          </p:txBody>
        </p:sp>
      </p:grpSp>
      <p:grpSp>
        <p:nvGrpSpPr>
          <p:cNvPr id="16" name="Group 15">
            <a:extLst>
              <a:ext uri="{FF2B5EF4-FFF2-40B4-BE49-F238E27FC236}">
                <a16:creationId xmlns:a16="http://schemas.microsoft.com/office/drawing/2014/main" id="{EFBD26CB-6CAD-D660-F6A4-BD65F3B4B87A}"/>
              </a:ext>
            </a:extLst>
          </p:cNvPr>
          <p:cNvGrpSpPr/>
          <p:nvPr/>
        </p:nvGrpSpPr>
        <p:grpSpPr>
          <a:xfrm>
            <a:off x="6539696" y="4693443"/>
            <a:ext cx="5484829" cy="1641475"/>
            <a:chOff x="8092276" y="1157468"/>
            <a:chExt cx="3100443" cy="1325563"/>
          </a:xfrm>
        </p:grpSpPr>
        <p:sp>
          <p:nvSpPr>
            <p:cNvPr id="17" name="Rectangle 16">
              <a:extLst>
                <a:ext uri="{FF2B5EF4-FFF2-40B4-BE49-F238E27FC236}">
                  <a16:creationId xmlns:a16="http://schemas.microsoft.com/office/drawing/2014/main" id="{0D5AF219-504A-13CA-4CE4-1A13EFD95F4A}"/>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554B137F-E020-3310-33B5-DFD061490F5F}"/>
                </a:ext>
              </a:extLst>
            </p:cNvPr>
            <p:cNvSpPr/>
            <p:nvPr/>
          </p:nvSpPr>
          <p:spPr>
            <a:xfrm>
              <a:off x="8183301" y="1296365"/>
              <a:ext cx="2891855" cy="105329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IN" dirty="0">
                  <a:solidFill>
                    <a:schemeClr val="tx1"/>
                  </a:solidFill>
                </a:rPr>
                <a:t>Incorporate external differentiating features among the training data to better understand the trends in the model’s prediction accuracy.</a:t>
              </a:r>
            </a:p>
          </p:txBody>
        </p:sp>
      </p:grpSp>
      <p:pic>
        <p:nvPicPr>
          <p:cNvPr id="22" name="Picture 21">
            <a:extLst>
              <a:ext uri="{FF2B5EF4-FFF2-40B4-BE49-F238E27FC236}">
                <a16:creationId xmlns:a16="http://schemas.microsoft.com/office/drawing/2014/main" id="{3DC5F9BA-B94A-933E-BB3D-6CFE5853258E}"/>
              </a:ext>
            </a:extLst>
          </p:cNvPr>
          <p:cNvPicPr>
            <a:picLocks noChangeAspect="1"/>
          </p:cNvPicPr>
          <p:nvPr/>
        </p:nvPicPr>
        <p:blipFill>
          <a:blip r:embed="rId3">
            <a:extLst>
              <a:ext uri="{28A0092B-C50C-407E-A947-70E740481C1C}">
                <a14:useLocalDpi xmlns:a14="http://schemas.microsoft.com/office/drawing/2010/main" val="0"/>
              </a:ext>
            </a:extLst>
          </a:blip>
          <a:srcRect l="21468" t="30361" r="10617"/>
          <a:stretch>
            <a:fillRect/>
          </a:stretch>
        </p:blipFill>
        <p:spPr>
          <a:xfrm>
            <a:off x="9993314" y="1554288"/>
            <a:ext cx="2198686" cy="3004218"/>
          </a:xfrm>
          <a:prstGeom prst="rect">
            <a:avLst/>
          </a:prstGeom>
        </p:spPr>
      </p:pic>
      <p:sp>
        <p:nvSpPr>
          <p:cNvPr id="23" name="TextBox 22">
            <a:extLst>
              <a:ext uri="{FF2B5EF4-FFF2-40B4-BE49-F238E27FC236}">
                <a16:creationId xmlns:a16="http://schemas.microsoft.com/office/drawing/2014/main" id="{BCFD1865-11D7-B048-9A1C-FCC769451339}"/>
              </a:ext>
            </a:extLst>
          </p:cNvPr>
          <p:cNvSpPr txBox="1"/>
          <p:nvPr/>
        </p:nvSpPr>
        <p:spPr>
          <a:xfrm>
            <a:off x="659277" y="3671447"/>
            <a:ext cx="9642191" cy="1107996"/>
          </a:xfrm>
          <a:prstGeom prst="rect">
            <a:avLst/>
          </a:prstGeom>
          <a:noFill/>
        </p:spPr>
        <p:txBody>
          <a:bodyPr wrap="none" rtlCol="0">
            <a:spAutoFit/>
          </a:bodyPr>
          <a:lstStyle/>
          <a:p>
            <a:r>
              <a:rPr lang="en-IN" sz="2400" dirty="0"/>
              <a:t>My job was to analyse and understand the nitty-gritties of the performance </a:t>
            </a:r>
          </a:p>
          <a:p>
            <a:r>
              <a:rPr lang="en-IN" sz="2400" dirty="0"/>
              <a:t>of this new model under various parameters and conditions.</a:t>
            </a:r>
          </a:p>
          <a:p>
            <a:endParaRPr lang="en-IN" dirty="0"/>
          </a:p>
        </p:txBody>
      </p:sp>
      <p:sp>
        <p:nvSpPr>
          <p:cNvPr id="25" name="Cloud 24">
            <a:extLst>
              <a:ext uri="{FF2B5EF4-FFF2-40B4-BE49-F238E27FC236}">
                <a16:creationId xmlns:a16="http://schemas.microsoft.com/office/drawing/2014/main" id="{017F8CC3-86B3-29CF-3422-967328175765}"/>
              </a:ext>
            </a:extLst>
          </p:cNvPr>
          <p:cNvSpPr/>
          <p:nvPr/>
        </p:nvSpPr>
        <p:spPr>
          <a:xfrm>
            <a:off x="4712825" y="2774789"/>
            <a:ext cx="2766350" cy="100616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What do I do then❓</a:t>
            </a:r>
          </a:p>
        </p:txBody>
      </p:sp>
      <p:sp>
        <p:nvSpPr>
          <p:cNvPr id="4" name="Slide Number Placeholder 3">
            <a:extLst>
              <a:ext uri="{FF2B5EF4-FFF2-40B4-BE49-F238E27FC236}">
                <a16:creationId xmlns:a16="http://schemas.microsoft.com/office/drawing/2014/main" id="{B615757F-72F2-EC7C-4DA3-3820CD1E117A}"/>
              </a:ext>
            </a:extLst>
          </p:cNvPr>
          <p:cNvSpPr>
            <a:spLocks noGrp="1"/>
          </p:cNvSpPr>
          <p:nvPr>
            <p:ph type="sldNum" sz="quarter" idx="12"/>
          </p:nvPr>
        </p:nvSpPr>
        <p:spPr/>
        <p:txBody>
          <a:bodyPr/>
          <a:lstStyle/>
          <a:p>
            <a:fld id="{B580A228-D0D1-4E76-AAEC-33BFE4EAC542}" type="slidenum">
              <a:rPr lang="en-IN" smtClean="0"/>
              <a:t>5</a:t>
            </a:fld>
            <a:endParaRPr lang="en-IN"/>
          </a:p>
        </p:txBody>
      </p:sp>
    </p:spTree>
    <p:extLst>
      <p:ext uri="{BB962C8B-B14F-4D97-AF65-F5344CB8AC3E}">
        <p14:creationId xmlns:p14="http://schemas.microsoft.com/office/powerpoint/2010/main" val="69066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3"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C7DD6F-E947-2CFE-427E-6AA663B0E086}"/>
              </a:ext>
            </a:extLst>
          </p:cNvPr>
          <p:cNvGrpSpPr/>
          <p:nvPr/>
        </p:nvGrpSpPr>
        <p:grpSpPr>
          <a:xfrm>
            <a:off x="7377711" y="3597426"/>
            <a:ext cx="4704711" cy="3108219"/>
            <a:chOff x="7049729" y="3854245"/>
            <a:chExt cx="4704711" cy="3108219"/>
          </a:xfrm>
        </p:grpSpPr>
        <p:grpSp>
          <p:nvGrpSpPr>
            <p:cNvPr id="5" name="Group 4">
              <a:extLst>
                <a:ext uri="{FF2B5EF4-FFF2-40B4-BE49-F238E27FC236}">
                  <a16:creationId xmlns:a16="http://schemas.microsoft.com/office/drawing/2014/main" id="{B97A05D8-ECCA-701E-507C-38F25933E5C0}"/>
                </a:ext>
              </a:extLst>
            </p:cNvPr>
            <p:cNvGrpSpPr/>
            <p:nvPr/>
          </p:nvGrpSpPr>
          <p:grpSpPr>
            <a:xfrm>
              <a:off x="7049729" y="3854245"/>
              <a:ext cx="4704711" cy="3108219"/>
              <a:chOff x="6263148" y="3755922"/>
              <a:chExt cx="5525729" cy="3505796"/>
            </a:xfrm>
          </p:grpSpPr>
          <p:grpSp>
            <p:nvGrpSpPr>
              <p:cNvPr id="7" name="Group 6">
                <a:extLst>
                  <a:ext uri="{FF2B5EF4-FFF2-40B4-BE49-F238E27FC236}">
                    <a16:creationId xmlns:a16="http://schemas.microsoft.com/office/drawing/2014/main" id="{8E995E68-DFEF-6194-D3EF-6AD04CDC0320}"/>
                  </a:ext>
                </a:extLst>
              </p:cNvPr>
              <p:cNvGrpSpPr/>
              <p:nvPr/>
            </p:nvGrpSpPr>
            <p:grpSpPr>
              <a:xfrm>
                <a:off x="6263148" y="3755922"/>
                <a:ext cx="5525729" cy="3177426"/>
                <a:chOff x="6263148" y="3755922"/>
                <a:chExt cx="5525729" cy="3177426"/>
              </a:xfrm>
            </p:grpSpPr>
            <p:sp>
              <p:nvSpPr>
                <p:cNvPr id="9" name="Oval 8">
                  <a:extLst>
                    <a:ext uri="{FF2B5EF4-FFF2-40B4-BE49-F238E27FC236}">
                      <a16:creationId xmlns:a16="http://schemas.microsoft.com/office/drawing/2014/main" id="{0B84428E-363A-469C-0A47-1E666A370081}"/>
                    </a:ext>
                  </a:extLst>
                </p:cNvPr>
                <p:cNvSpPr/>
                <p:nvPr/>
              </p:nvSpPr>
              <p:spPr>
                <a:xfrm>
                  <a:off x="6558114" y="3834581"/>
                  <a:ext cx="2753033" cy="2521000"/>
                </a:xfrm>
                <a:prstGeom prst="ellipse">
                  <a:avLst/>
                </a:prstGeom>
                <a:solidFill>
                  <a:schemeClr val="accent1">
                    <a:lumMod val="40000"/>
                    <a:lumOff val="60000"/>
                    <a:alpha val="7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1626C374-B175-6329-BC33-D9937F665E55}"/>
                    </a:ext>
                  </a:extLst>
                </p:cNvPr>
                <p:cNvSpPr/>
                <p:nvPr/>
              </p:nvSpPr>
              <p:spPr>
                <a:xfrm>
                  <a:off x="7511022" y="4267200"/>
                  <a:ext cx="1750142" cy="1655762"/>
                </a:xfrm>
                <a:prstGeom prst="ellipse">
                  <a:avLst/>
                </a:prstGeom>
                <a:solidFill>
                  <a:schemeClr val="accent2">
                    <a:lumMod val="40000"/>
                    <a:lumOff val="60000"/>
                    <a:alpha val="7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Internal Testing Data</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17E74091-E9E7-AC95-2AFD-59588AB677F8}"/>
                    </a:ext>
                  </a:extLst>
                </p:cNvPr>
                <p:cNvSpPr/>
                <p:nvPr/>
              </p:nvSpPr>
              <p:spPr>
                <a:xfrm>
                  <a:off x="9777186" y="4267200"/>
                  <a:ext cx="1902214" cy="1674279"/>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Validation Data</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AB95F21-F6B6-6BA5-49A0-C840B91AFA57}"/>
                    </a:ext>
                  </a:extLst>
                </p:cNvPr>
                <p:cNvSpPr/>
                <p:nvPr/>
              </p:nvSpPr>
              <p:spPr>
                <a:xfrm>
                  <a:off x="6263148" y="3755922"/>
                  <a:ext cx="5525729" cy="31774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51C21145-9188-5EB7-9D60-05ADD55AA110}"/>
                    </a:ext>
                  </a:extLst>
                </p:cNvPr>
                <p:cNvSpPr/>
                <p:nvPr/>
              </p:nvSpPr>
              <p:spPr>
                <a:xfrm rot="16200000">
                  <a:off x="7841225" y="5230714"/>
                  <a:ext cx="186810" cy="24544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8" name="TextBox 7">
                <a:extLst>
                  <a:ext uri="{FF2B5EF4-FFF2-40B4-BE49-F238E27FC236}">
                    <a16:creationId xmlns:a16="http://schemas.microsoft.com/office/drawing/2014/main" id="{07527836-8F78-258A-4501-4042CF7C84B1}"/>
                  </a:ext>
                </a:extLst>
              </p:cNvPr>
              <p:cNvSpPr txBox="1"/>
              <p:nvPr/>
            </p:nvSpPr>
            <p:spPr>
              <a:xfrm>
                <a:off x="7144841" y="6532714"/>
                <a:ext cx="1713995" cy="72900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Training Data</a:t>
                </a:r>
                <a:endParaRPr lang="en-IN" dirty="0">
                  <a:latin typeface="Times New Roman" panose="02020603050405020304" pitchFamily="18" charset="0"/>
                  <a:cs typeface="Times New Roman" panose="02020603050405020304" pitchFamily="18" charset="0"/>
                </a:endParaRPr>
              </a:p>
              <a:p>
                <a:endParaRPr lang="en-IN" dirty="0"/>
              </a:p>
            </p:txBody>
          </p:sp>
        </p:grpSp>
        <p:sp>
          <p:nvSpPr>
            <p:cNvPr id="6" name="TextBox 5">
              <a:extLst>
                <a:ext uri="{FF2B5EF4-FFF2-40B4-BE49-F238E27FC236}">
                  <a16:creationId xmlns:a16="http://schemas.microsoft.com/office/drawing/2014/main" id="{620D57F5-64C7-EC95-C887-303B7F9DC58D}"/>
                </a:ext>
              </a:extLst>
            </p:cNvPr>
            <p:cNvSpPr txBox="1"/>
            <p:nvPr/>
          </p:nvSpPr>
          <p:spPr>
            <a:xfrm>
              <a:off x="7398097" y="4680412"/>
              <a:ext cx="804644" cy="738664"/>
            </a:xfrm>
            <a:prstGeom prst="rect">
              <a:avLst/>
            </a:prstGeom>
            <a:noFill/>
          </p:spPr>
          <p:txBody>
            <a:bodyPr wrap="none" rtlCol="0">
              <a:spAutoFit/>
            </a:bodyPr>
            <a:lstStyle/>
            <a:p>
              <a:r>
                <a:rPr lang="en-IN" sz="1400" dirty="0"/>
                <a:t>Internal </a:t>
              </a:r>
            </a:p>
            <a:p>
              <a:r>
                <a:rPr lang="en-IN" sz="1400" dirty="0"/>
                <a:t>Training </a:t>
              </a:r>
            </a:p>
            <a:p>
              <a:r>
                <a:rPr lang="en-IN" sz="1400" dirty="0"/>
                <a:t>Data</a:t>
              </a:r>
            </a:p>
          </p:txBody>
        </p:sp>
      </p:grpSp>
      <p:sp>
        <p:nvSpPr>
          <p:cNvPr id="23" name="TextBox 22">
            <a:extLst>
              <a:ext uri="{FF2B5EF4-FFF2-40B4-BE49-F238E27FC236}">
                <a16:creationId xmlns:a16="http://schemas.microsoft.com/office/drawing/2014/main" id="{B374C856-B8C0-E0A9-63CA-7DF7B9C7E374}"/>
              </a:ext>
            </a:extLst>
          </p:cNvPr>
          <p:cNvSpPr txBox="1"/>
          <p:nvPr/>
        </p:nvSpPr>
        <p:spPr>
          <a:xfrm>
            <a:off x="567159" y="393539"/>
            <a:ext cx="184731" cy="369332"/>
          </a:xfrm>
          <a:prstGeom prst="rect">
            <a:avLst/>
          </a:prstGeom>
          <a:noFill/>
        </p:spPr>
        <p:txBody>
          <a:bodyPr wrap="none" rtlCol="0">
            <a:spAutoFit/>
          </a:bodyPr>
          <a:lstStyle/>
          <a:p>
            <a:endParaRPr lang="en-IN" dirty="0"/>
          </a:p>
        </p:txBody>
      </p:sp>
      <p:sp>
        <p:nvSpPr>
          <p:cNvPr id="24" name="Title 1">
            <a:extLst>
              <a:ext uri="{FF2B5EF4-FFF2-40B4-BE49-F238E27FC236}">
                <a16:creationId xmlns:a16="http://schemas.microsoft.com/office/drawing/2014/main" id="{1085C319-41D6-14DE-DE1C-2047E6AFC537}"/>
              </a:ext>
            </a:extLst>
          </p:cNvPr>
          <p:cNvSpPr>
            <a:spLocks noGrp="1"/>
          </p:cNvSpPr>
          <p:nvPr>
            <p:ph type="title"/>
          </p:nvPr>
        </p:nvSpPr>
        <p:spPr>
          <a:xfrm>
            <a:off x="838200" y="365125"/>
            <a:ext cx="10515600" cy="1325563"/>
          </a:xfrm>
        </p:spPr>
        <p:txBody>
          <a:bodyPr/>
          <a:lstStyle/>
          <a:p>
            <a:r>
              <a:rPr lang="en-IN" u="sng" dirty="0"/>
              <a:t>Methodology</a:t>
            </a:r>
          </a:p>
        </p:txBody>
      </p:sp>
      <p:grpSp>
        <p:nvGrpSpPr>
          <p:cNvPr id="30" name="Group 29">
            <a:extLst>
              <a:ext uri="{FF2B5EF4-FFF2-40B4-BE49-F238E27FC236}">
                <a16:creationId xmlns:a16="http://schemas.microsoft.com/office/drawing/2014/main" id="{506F0D82-DA5C-0202-C266-AB0FCEFAAD0B}"/>
              </a:ext>
            </a:extLst>
          </p:cNvPr>
          <p:cNvGrpSpPr/>
          <p:nvPr/>
        </p:nvGrpSpPr>
        <p:grpSpPr>
          <a:xfrm>
            <a:off x="109578" y="1538692"/>
            <a:ext cx="7175189" cy="3780615"/>
            <a:chOff x="103910" y="1493134"/>
            <a:chExt cx="7175189" cy="3780615"/>
          </a:xfrm>
        </p:grpSpPr>
        <p:sp>
          <p:nvSpPr>
            <p:cNvPr id="22" name="テキスト ボックス 16">
              <a:extLst>
                <a:ext uri="{FF2B5EF4-FFF2-40B4-BE49-F238E27FC236}">
                  <a16:creationId xmlns:a16="http://schemas.microsoft.com/office/drawing/2014/main" id="{D1EE1918-9355-48F3-D3BD-55CA7D904D98}"/>
                </a:ext>
              </a:extLst>
            </p:cNvPr>
            <p:cNvSpPr txBox="1"/>
            <p:nvPr/>
          </p:nvSpPr>
          <p:spPr>
            <a:xfrm>
              <a:off x="2945791" y="1597139"/>
              <a:ext cx="3999020"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t>Ag, Au, Co, Cu, </a:t>
              </a:r>
              <a:r>
                <a:rPr lang="en-US" altLang="ja-JP" dirty="0" err="1"/>
                <a:t>Ir</a:t>
              </a:r>
              <a:r>
                <a:rPr lang="en-US" altLang="ja-JP" dirty="0"/>
                <a:t>, Ni, Pd, Pt, Rh are used.</a:t>
              </a:r>
            </a:p>
          </p:txBody>
        </p:sp>
        <p:grpSp>
          <p:nvGrpSpPr>
            <p:cNvPr id="28" name="Group 27">
              <a:extLst>
                <a:ext uri="{FF2B5EF4-FFF2-40B4-BE49-F238E27FC236}">
                  <a16:creationId xmlns:a16="http://schemas.microsoft.com/office/drawing/2014/main" id="{5AC786F0-A8BC-2640-8FF1-D15327EA102E}"/>
                </a:ext>
              </a:extLst>
            </p:cNvPr>
            <p:cNvGrpSpPr/>
            <p:nvPr/>
          </p:nvGrpSpPr>
          <p:grpSpPr>
            <a:xfrm>
              <a:off x="103910" y="1493134"/>
              <a:ext cx="7175189" cy="3780615"/>
              <a:chOff x="104172" y="1493134"/>
              <a:chExt cx="7175189" cy="3780615"/>
            </a:xfrm>
          </p:grpSpPr>
          <p:pic>
            <p:nvPicPr>
              <p:cNvPr id="14" name="図 10">
                <a:extLst>
                  <a:ext uri="{FF2B5EF4-FFF2-40B4-BE49-F238E27FC236}">
                    <a16:creationId xmlns:a16="http://schemas.microsoft.com/office/drawing/2014/main" id="{F41D7C19-BBB0-3DD2-D520-08DFE1017A7A}"/>
                  </a:ext>
                </a:extLst>
              </p:cNvPr>
              <p:cNvPicPr>
                <a:picLocks noChangeAspect="1"/>
              </p:cNvPicPr>
              <p:nvPr/>
            </p:nvPicPr>
            <p:blipFill>
              <a:blip r:embed="rId2"/>
              <a:stretch>
                <a:fillRect/>
              </a:stretch>
            </p:blipFill>
            <p:spPr>
              <a:xfrm>
                <a:off x="2822744" y="3852675"/>
                <a:ext cx="1678706" cy="1259030"/>
              </a:xfrm>
              <a:prstGeom prst="rect">
                <a:avLst/>
              </a:prstGeom>
            </p:spPr>
          </p:pic>
          <p:sp>
            <p:nvSpPr>
              <p:cNvPr id="15" name="テキスト ボックス 3">
                <a:extLst>
                  <a:ext uri="{FF2B5EF4-FFF2-40B4-BE49-F238E27FC236}">
                    <a16:creationId xmlns:a16="http://schemas.microsoft.com/office/drawing/2014/main" id="{2B9D09AA-9D83-1BC6-7FD5-1B859C92BBA4}"/>
                  </a:ext>
                </a:extLst>
              </p:cNvPr>
              <p:cNvSpPr txBox="1"/>
              <p:nvPr/>
            </p:nvSpPr>
            <p:spPr>
              <a:xfrm>
                <a:off x="380262" y="1584251"/>
                <a:ext cx="3916219"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285750" indent="-285750">
                  <a:buClr>
                    <a:schemeClr val="accent4">
                      <a:lumMod val="50000"/>
                    </a:schemeClr>
                  </a:buClr>
                  <a:buFont typeface="Wingdings" panose="05000000000000000000" pitchFamily="2" charset="2"/>
                  <a:buChar char="u"/>
                </a:pPr>
                <a:r>
                  <a:rPr kumimoji="1" lang="en-US" altLang="ja-JP" b="1" dirty="0"/>
                  <a:t>Octahedrons (in-house)</a:t>
                </a:r>
              </a:p>
            </p:txBody>
          </p:sp>
          <p:pic>
            <p:nvPicPr>
              <p:cNvPr id="16" name="図 4">
                <a:extLst>
                  <a:ext uri="{FF2B5EF4-FFF2-40B4-BE49-F238E27FC236}">
                    <a16:creationId xmlns:a16="http://schemas.microsoft.com/office/drawing/2014/main" id="{67BA3356-862A-ECDD-79CD-C36C916253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08591" y="3991293"/>
                <a:ext cx="802577" cy="887058"/>
              </a:xfrm>
              <a:prstGeom prst="rect">
                <a:avLst/>
              </a:prstGeom>
            </p:spPr>
          </p:pic>
          <p:pic>
            <p:nvPicPr>
              <p:cNvPr id="17" name="table">
                <a:extLst>
                  <a:ext uri="{FF2B5EF4-FFF2-40B4-BE49-F238E27FC236}">
                    <a16:creationId xmlns:a16="http://schemas.microsoft.com/office/drawing/2014/main" id="{AAEAE9CF-61AC-DBE7-58C4-E2D4F6684EA3}"/>
                  </a:ext>
                </a:extLst>
              </p:cNvPr>
              <p:cNvPicPr>
                <a:picLocks noChangeAspect="1"/>
              </p:cNvPicPr>
              <p:nvPr/>
            </p:nvPicPr>
            <p:blipFill>
              <a:blip r:embed="rId4"/>
              <a:stretch>
                <a:fillRect/>
              </a:stretch>
            </p:blipFill>
            <p:spPr>
              <a:xfrm>
                <a:off x="195536" y="2077337"/>
                <a:ext cx="7083825" cy="1483360"/>
              </a:xfrm>
              <a:prstGeom prst="rect">
                <a:avLst/>
              </a:prstGeom>
            </p:spPr>
          </p:pic>
          <p:sp>
            <p:nvSpPr>
              <p:cNvPr id="18" name="テキスト ボックス 7">
                <a:extLst>
                  <a:ext uri="{FF2B5EF4-FFF2-40B4-BE49-F238E27FC236}">
                    <a16:creationId xmlns:a16="http://schemas.microsoft.com/office/drawing/2014/main" id="{160E0F07-758F-247A-4D4B-0F0DA7EC8F6F}"/>
                  </a:ext>
                </a:extLst>
              </p:cNvPr>
              <p:cNvSpPr txBox="1"/>
              <p:nvPr/>
            </p:nvSpPr>
            <p:spPr>
              <a:xfrm>
                <a:off x="1336547" y="3607542"/>
                <a:ext cx="1533236"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dirty="0"/>
                  <a:t>Three layers </a:t>
                </a:r>
                <a:endParaRPr lang="ja-JP" altLang="en-US" dirty="0"/>
              </a:p>
            </p:txBody>
          </p:sp>
          <p:sp>
            <p:nvSpPr>
              <p:cNvPr id="19" name="テキスト ボックス 9">
                <a:extLst>
                  <a:ext uri="{FF2B5EF4-FFF2-40B4-BE49-F238E27FC236}">
                    <a16:creationId xmlns:a16="http://schemas.microsoft.com/office/drawing/2014/main" id="{86C20CFD-C050-78CF-6FAD-5195BE32A772}"/>
                  </a:ext>
                </a:extLst>
              </p:cNvPr>
              <p:cNvSpPr txBox="1"/>
              <p:nvPr/>
            </p:nvSpPr>
            <p:spPr>
              <a:xfrm>
                <a:off x="3035672" y="3551868"/>
                <a:ext cx="1533236"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dirty="0"/>
                  <a:t>Four layers </a:t>
                </a:r>
                <a:endParaRPr lang="ja-JP" altLang="en-US" dirty="0"/>
              </a:p>
            </p:txBody>
          </p:sp>
          <p:sp>
            <p:nvSpPr>
              <p:cNvPr id="20" name="テキスト ボックス 12">
                <a:extLst>
                  <a:ext uri="{FF2B5EF4-FFF2-40B4-BE49-F238E27FC236}">
                    <a16:creationId xmlns:a16="http://schemas.microsoft.com/office/drawing/2014/main" id="{3E9452E4-33F8-3876-7A56-E9549E6CF181}"/>
                  </a:ext>
                </a:extLst>
              </p:cNvPr>
              <p:cNvSpPr txBox="1"/>
              <p:nvPr/>
            </p:nvSpPr>
            <p:spPr>
              <a:xfrm>
                <a:off x="4501450" y="3587023"/>
                <a:ext cx="1339273"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dirty="0"/>
                  <a:t>Five layers </a:t>
                </a:r>
                <a:endParaRPr lang="ja-JP" altLang="en-US" dirty="0"/>
              </a:p>
            </p:txBody>
          </p:sp>
          <p:pic>
            <p:nvPicPr>
              <p:cNvPr id="21" name="図 13">
                <a:extLst>
                  <a:ext uri="{FF2B5EF4-FFF2-40B4-BE49-F238E27FC236}">
                    <a16:creationId xmlns:a16="http://schemas.microsoft.com/office/drawing/2014/main" id="{49D0E00D-4F18-2739-DE90-388057695586}"/>
                  </a:ext>
                </a:extLst>
              </p:cNvPr>
              <p:cNvPicPr>
                <a:picLocks noChangeAspect="1"/>
              </p:cNvPicPr>
              <p:nvPr/>
            </p:nvPicPr>
            <p:blipFill>
              <a:blip r:embed="rId5"/>
              <a:stretch>
                <a:fillRect/>
              </a:stretch>
            </p:blipFill>
            <p:spPr>
              <a:xfrm>
                <a:off x="4613026" y="3991293"/>
                <a:ext cx="834250" cy="876968"/>
              </a:xfrm>
              <a:prstGeom prst="rect">
                <a:avLst/>
              </a:prstGeom>
            </p:spPr>
          </p:pic>
          <p:sp>
            <p:nvSpPr>
              <p:cNvPr id="27" name="Rectangle 26">
                <a:extLst>
                  <a:ext uri="{FF2B5EF4-FFF2-40B4-BE49-F238E27FC236}">
                    <a16:creationId xmlns:a16="http://schemas.microsoft.com/office/drawing/2014/main" id="{A74FDB5C-3EB7-F6D1-3D2F-AB540DB1471A}"/>
                  </a:ext>
                </a:extLst>
              </p:cNvPr>
              <p:cNvSpPr/>
              <p:nvPr/>
            </p:nvSpPr>
            <p:spPr>
              <a:xfrm>
                <a:off x="104172" y="1493134"/>
                <a:ext cx="7175189" cy="37806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1" name="Group 30">
            <a:extLst>
              <a:ext uri="{FF2B5EF4-FFF2-40B4-BE49-F238E27FC236}">
                <a16:creationId xmlns:a16="http://schemas.microsoft.com/office/drawing/2014/main" id="{0D0F8636-50F0-2E4E-38B6-516DB6FE4785}"/>
              </a:ext>
            </a:extLst>
          </p:cNvPr>
          <p:cNvGrpSpPr/>
          <p:nvPr/>
        </p:nvGrpSpPr>
        <p:grpSpPr>
          <a:xfrm>
            <a:off x="8543687" y="1176999"/>
            <a:ext cx="3100443" cy="1325563"/>
            <a:chOff x="8092276" y="1157468"/>
            <a:chExt cx="3100443" cy="1325563"/>
          </a:xfrm>
        </p:grpSpPr>
        <p:sp>
          <p:nvSpPr>
            <p:cNvPr id="25" name="Rectangle 24">
              <a:extLst>
                <a:ext uri="{FF2B5EF4-FFF2-40B4-BE49-F238E27FC236}">
                  <a16:creationId xmlns:a16="http://schemas.microsoft.com/office/drawing/2014/main" id="{95FB38DD-873A-1C27-3044-8AFB6D341779}"/>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5F4495E1-DD32-1F2D-5686-A9569837FDD3}"/>
                </a:ext>
              </a:extLst>
            </p:cNvPr>
            <p:cNvSpPr/>
            <p:nvPr/>
          </p:nvSpPr>
          <p:spPr>
            <a:xfrm>
              <a:off x="8183301" y="1296365"/>
              <a:ext cx="2891855" cy="105329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Overview of the dataset used for Training and Testing the model</a:t>
              </a:r>
            </a:p>
          </p:txBody>
        </p:sp>
      </p:grpSp>
      <p:sp>
        <p:nvSpPr>
          <p:cNvPr id="33" name="Arrow: Curved Up 32">
            <a:extLst>
              <a:ext uri="{FF2B5EF4-FFF2-40B4-BE49-F238E27FC236}">
                <a16:creationId xmlns:a16="http://schemas.microsoft.com/office/drawing/2014/main" id="{1FCC4086-038C-D32A-37F6-9F81698EB65C}"/>
              </a:ext>
            </a:extLst>
          </p:cNvPr>
          <p:cNvSpPr/>
          <p:nvPr/>
        </p:nvSpPr>
        <p:spPr>
          <a:xfrm rot="9850870">
            <a:off x="6744317" y="746596"/>
            <a:ext cx="1869567" cy="77406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4" name="Group 33">
            <a:extLst>
              <a:ext uri="{FF2B5EF4-FFF2-40B4-BE49-F238E27FC236}">
                <a16:creationId xmlns:a16="http://schemas.microsoft.com/office/drawing/2014/main" id="{951BEDC7-BA64-96D8-4F21-8AE131A4193C}"/>
              </a:ext>
            </a:extLst>
          </p:cNvPr>
          <p:cNvGrpSpPr/>
          <p:nvPr/>
        </p:nvGrpSpPr>
        <p:grpSpPr>
          <a:xfrm>
            <a:off x="4642508" y="5497322"/>
            <a:ext cx="1827771" cy="897164"/>
            <a:chOff x="8092276" y="1157468"/>
            <a:chExt cx="3100443" cy="1325563"/>
          </a:xfrm>
        </p:grpSpPr>
        <p:sp>
          <p:nvSpPr>
            <p:cNvPr id="35" name="Rectangle 34">
              <a:extLst>
                <a:ext uri="{FF2B5EF4-FFF2-40B4-BE49-F238E27FC236}">
                  <a16:creationId xmlns:a16="http://schemas.microsoft.com/office/drawing/2014/main" id="{2E2834FA-595C-CDD5-3E47-D69AD091B83B}"/>
                </a:ext>
              </a:extLst>
            </p:cNvPr>
            <p:cNvSpPr/>
            <p:nvPr/>
          </p:nvSpPr>
          <p:spPr>
            <a:xfrm>
              <a:off x="8092276" y="1157468"/>
              <a:ext cx="3100443" cy="13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2E618017-DB9E-73D2-A905-02B3DD363CFA}"/>
                </a:ext>
              </a:extLst>
            </p:cNvPr>
            <p:cNvSpPr/>
            <p:nvPr/>
          </p:nvSpPr>
          <p:spPr>
            <a:xfrm>
              <a:off x="8183301" y="1296365"/>
              <a:ext cx="2891855" cy="105329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To clarify!</a:t>
              </a:r>
            </a:p>
          </p:txBody>
        </p:sp>
      </p:grpSp>
      <p:sp>
        <p:nvSpPr>
          <p:cNvPr id="37" name="Arrow: Curved Up 36">
            <a:extLst>
              <a:ext uri="{FF2B5EF4-FFF2-40B4-BE49-F238E27FC236}">
                <a16:creationId xmlns:a16="http://schemas.microsoft.com/office/drawing/2014/main" id="{681CA63A-070D-7EEA-75E3-669396B8EDA7}"/>
              </a:ext>
            </a:extLst>
          </p:cNvPr>
          <p:cNvSpPr/>
          <p:nvPr/>
        </p:nvSpPr>
        <p:spPr>
          <a:xfrm rot="21372437">
            <a:off x="6295211" y="6238724"/>
            <a:ext cx="1851515" cy="60970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Slide Number Placeholder 1">
            <a:extLst>
              <a:ext uri="{FF2B5EF4-FFF2-40B4-BE49-F238E27FC236}">
                <a16:creationId xmlns:a16="http://schemas.microsoft.com/office/drawing/2014/main" id="{A1CDFCA9-2AAC-E3CF-9216-AAD9735770A6}"/>
              </a:ext>
            </a:extLst>
          </p:cNvPr>
          <p:cNvSpPr>
            <a:spLocks noGrp="1"/>
          </p:cNvSpPr>
          <p:nvPr>
            <p:ph type="sldNum" sz="quarter" idx="12"/>
          </p:nvPr>
        </p:nvSpPr>
        <p:spPr/>
        <p:txBody>
          <a:bodyPr/>
          <a:lstStyle/>
          <a:p>
            <a:fld id="{B580A228-D0D1-4E76-AAEC-33BFE4EAC542}" type="slidenum">
              <a:rPr lang="en-IN" smtClean="0"/>
              <a:t>6</a:t>
            </a:fld>
            <a:endParaRPr lang="en-IN"/>
          </a:p>
        </p:txBody>
      </p:sp>
    </p:spTree>
    <p:extLst>
      <p:ext uri="{BB962C8B-B14F-4D97-AF65-F5344CB8AC3E}">
        <p14:creationId xmlns:p14="http://schemas.microsoft.com/office/powerpoint/2010/main" val="19148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0A80-29FF-99E1-C24B-99247E0987E6}"/>
              </a:ext>
            </a:extLst>
          </p:cNvPr>
          <p:cNvSpPr>
            <a:spLocks noGrp="1"/>
          </p:cNvSpPr>
          <p:nvPr>
            <p:ph type="title"/>
          </p:nvPr>
        </p:nvSpPr>
        <p:spPr/>
        <p:txBody>
          <a:bodyPr/>
          <a:lstStyle/>
          <a:p>
            <a:r>
              <a:rPr lang="en-IN" dirty="0"/>
              <a:t>Test ratio </a:t>
            </a:r>
          </a:p>
        </p:txBody>
      </p:sp>
      <p:pic>
        <p:nvPicPr>
          <p:cNvPr id="6" name="Picture 5">
            <a:extLst>
              <a:ext uri="{FF2B5EF4-FFF2-40B4-BE49-F238E27FC236}">
                <a16:creationId xmlns:a16="http://schemas.microsoft.com/office/drawing/2014/main" id="{86AF2883-C88D-E6C7-9A68-2191E3049E3F}"/>
              </a:ext>
            </a:extLst>
          </p:cNvPr>
          <p:cNvPicPr>
            <a:picLocks noChangeAspect="1"/>
          </p:cNvPicPr>
          <p:nvPr/>
        </p:nvPicPr>
        <p:blipFill>
          <a:blip r:embed="rId3"/>
          <a:stretch>
            <a:fillRect/>
          </a:stretch>
        </p:blipFill>
        <p:spPr>
          <a:xfrm>
            <a:off x="449814" y="3601781"/>
            <a:ext cx="5348772" cy="3190875"/>
          </a:xfrm>
          <a:prstGeom prst="rect">
            <a:avLst/>
          </a:prstGeom>
        </p:spPr>
      </p:pic>
      <p:sp>
        <p:nvSpPr>
          <p:cNvPr id="8" name="TextBox 7">
            <a:extLst>
              <a:ext uri="{FF2B5EF4-FFF2-40B4-BE49-F238E27FC236}">
                <a16:creationId xmlns:a16="http://schemas.microsoft.com/office/drawing/2014/main" id="{7EEA8AE8-D324-92AC-AF67-EF8664512DBB}"/>
              </a:ext>
            </a:extLst>
          </p:cNvPr>
          <p:cNvSpPr txBox="1"/>
          <p:nvPr/>
        </p:nvSpPr>
        <p:spPr>
          <a:xfrm>
            <a:off x="76200" y="1790017"/>
            <a:ext cx="6096000" cy="1692771"/>
          </a:xfrm>
          <a:prstGeom prst="rect">
            <a:avLst/>
          </a:prstGeom>
          <a:noFill/>
        </p:spPr>
        <p:txBody>
          <a:bodyPr wrap="square">
            <a:spAutoFit/>
          </a:bodyPr>
          <a:lstStyle/>
          <a:p>
            <a:pPr marL="285750" indent="-285750">
              <a:buFont typeface="Arial" panose="020B0604020202020204" pitchFamily="34" charset="0"/>
              <a:buChar char="•"/>
            </a:pPr>
            <a:r>
              <a:rPr lang="en-IN" sz="2400" dirty="0"/>
              <a:t>3-layered clusters</a:t>
            </a:r>
          </a:p>
          <a:p>
            <a:pPr marL="342900" indent="-342900">
              <a:buFont typeface="Arial" panose="020B0604020202020204" pitchFamily="34" charset="0"/>
              <a:buChar char="•"/>
            </a:pPr>
            <a:r>
              <a:rPr lang="en-IN" sz="2000" dirty="0"/>
              <a:t>1910 (3-layered clusters) each in Training Data and Validation Data</a:t>
            </a:r>
          </a:p>
          <a:p>
            <a:pPr marL="342900" indent="-342900">
              <a:buFont typeface="Arial" panose="020B0604020202020204" pitchFamily="34" charset="0"/>
              <a:buChar char="•"/>
            </a:pPr>
            <a:r>
              <a:rPr lang="en-IN" sz="2000" dirty="0"/>
              <a:t>100 epochs each; validation = 5 times ; constant learning rate of 0.001, batch size = 16 </a:t>
            </a:r>
          </a:p>
        </p:txBody>
      </p:sp>
      <p:pic>
        <p:nvPicPr>
          <p:cNvPr id="5" name="Picture 4">
            <a:extLst>
              <a:ext uri="{FF2B5EF4-FFF2-40B4-BE49-F238E27FC236}">
                <a16:creationId xmlns:a16="http://schemas.microsoft.com/office/drawing/2014/main" id="{D2951C3B-3C48-728B-34AE-FF6364CC96A7}"/>
              </a:ext>
            </a:extLst>
          </p:cNvPr>
          <p:cNvPicPr>
            <a:picLocks noChangeAspect="1"/>
          </p:cNvPicPr>
          <p:nvPr/>
        </p:nvPicPr>
        <p:blipFill>
          <a:blip r:embed="rId4"/>
          <a:stretch>
            <a:fillRect/>
          </a:stretch>
        </p:blipFill>
        <p:spPr>
          <a:xfrm>
            <a:off x="6172200" y="3601779"/>
            <a:ext cx="5348772" cy="3190875"/>
          </a:xfrm>
          <a:prstGeom prst="rect">
            <a:avLst/>
          </a:prstGeom>
        </p:spPr>
      </p:pic>
      <p:sp>
        <p:nvSpPr>
          <p:cNvPr id="7" name="Content Placeholder 3">
            <a:extLst>
              <a:ext uri="{FF2B5EF4-FFF2-40B4-BE49-F238E27FC236}">
                <a16:creationId xmlns:a16="http://schemas.microsoft.com/office/drawing/2014/main" id="{61DDA7A9-BF2B-DF06-A563-62AF11EFC9DF}"/>
              </a:ext>
            </a:extLst>
          </p:cNvPr>
          <p:cNvSpPr txBox="1">
            <a:spLocks/>
          </p:cNvSpPr>
          <p:nvPr/>
        </p:nvSpPr>
        <p:spPr>
          <a:xfrm>
            <a:off x="6172200" y="1707641"/>
            <a:ext cx="5943600" cy="1776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4-layered clusters</a:t>
            </a:r>
          </a:p>
          <a:p>
            <a:pPr marL="342900" indent="-342900"/>
            <a:r>
              <a:rPr lang="en-IN" sz="2000" dirty="0"/>
              <a:t>2127 (4-layered clusters) each in Training Data and Validation Data</a:t>
            </a:r>
          </a:p>
          <a:p>
            <a:pPr marL="342900" indent="-342900"/>
            <a:r>
              <a:rPr lang="en-IN" sz="2000" dirty="0"/>
              <a:t>100 epochs each; validation = 5 times ; constant learning rate of 0.001, batch size = 16 </a:t>
            </a:r>
          </a:p>
          <a:p>
            <a:pPr lvl="1"/>
            <a:endParaRPr lang="en-IN" sz="2000" dirty="0"/>
          </a:p>
          <a:p>
            <a:pPr lvl="1"/>
            <a:endParaRPr lang="en-IN" dirty="0"/>
          </a:p>
        </p:txBody>
      </p:sp>
      <p:pic>
        <p:nvPicPr>
          <p:cNvPr id="11" name="Picture 10">
            <a:extLst>
              <a:ext uri="{FF2B5EF4-FFF2-40B4-BE49-F238E27FC236}">
                <a16:creationId xmlns:a16="http://schemas.microsoft.com/office/drawing/2014/main" id="{D6658F92-BC66-AB56-8DB6-B56B62A78B1E}"/>
              </a:ext>
            </a:extLst>
          </p:cNvPr>
          <p:cNvPicPr>
            <a:picLocks noChangeAspect="1"/>
          </p:cNvPicPr>
          <p:nvPr/>
        </p:nvPicPr>
        <p:blipFill>
          <a:blip r:embed="rId5"/>
          <a:stretch>
            <a:fillRect/>
          </a:stretch>
        </p:blipFill>
        <p:spPr>
          <a:xfrm>
            <a:off x="6894533" y="3600770"/>
            <a:ext cx="4002426" cy="2387694"/>
          </a:xfrm>
          <a:prstGeom prst="rect">
            <a:avLst/>
          </a:prstGeom>
        </p:spPr>
      </p:pic>
      <p:pic>
        <p:nvPicPr>
          <p:cNvPr id="13" name="Picture 12">
            <a:extLst>
              <a:ext uri="{FF2B5EF4-FFF2-40B4-BE49-F238E27FC236}">
                <a16:creationId xmlns:a16="http://schemas.microsoft.com/office/drawing/2014/main" id="{101C88C1-17A2-A93F-85F3-A4CF8CD4FE0E}"/>
              </a:ext>
            </a:extLst>
          </p:cNvPr>
          <p:cNvPicPr>
            <a:picLocks noChangeAspect="1"/>
          </p:cNvPicPr>
          <p:nvPr/>
        </p:nvPicPr>
        <p:blipFill>
          <a:blip r:embed="rId6"/>
          <a:stretch>
            <a:fillRect/>
          </a:stretch>
        </p:blipFill>
        <p:spPr>
          <a:xfrm>
            <a:off x="1201478" y="3591947"/>
            <a:ext cx="4017212" cy="2396517"/>
          </a:xfrm>
          <a:prstGeom prst="rect">
            <a:avLst/>
          </a:prstGeom>
        </p:spPr>
      </p:pic>
      <p:sp>
        <p:nvSpPr>
          <p:cNvPr id="3" name="Slide Number Placeholder 2">
            <a:extLst>
              <a:ext uri="{FF2B5EF4-FFF2-40B4-BE49-F238E27FC236}">
                <a16:creationId xmlns:a16="http://schemas.microsoft.com/office/drawing/2014/main" id="{E3950F77-F9DB-B760-64E0-999FB0DF4114}"/>
              </a:ext>
            </a:extLst>
          </p:cNvPr>
          <p:cNvSpPr>
            <a:spLocks noGrp="1"/>
          </p:cNvSpPr>
          <p:nvPr>
            <p:ph type="sldNum" sz="quarter" idx="12"/>
          </p:nvPr>
        </p:nvSpPr>
        <p:spPr/>
        <p:txBody>
          <a:bodyPr/>
          <a:lstStyle/>
          <a:p>
            <a:fld id="{B580A228-D0D1-4E76-AAEC-33BFE4EAC542}" type="slidenum">
              <a:rPr lang="en-IN" smtClean="0"/>
              <a:t>7</a:t>
            </a:fld>
            <a:endParaRPr lang="en-IN"/>
          </a:p>
        </p:txBody>
      </p:sp>
    </p:spTree>
    <p:extLst>
      <p:ext uri="{BB962C8B-B14F-4D97-AF65-F5344CB8AC3E}">
        <p14:creationId xmlns:p14="http://schemas.microsoft.com/office/powerpoint/2010/main" val="22975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64AC-8F17-4650-6FA5-90FF3DF242C7}"/>
              </a:ext>
            </a:extLst>
          </p:cNvPr>
          <p:cNvSpPr>
            <a:spLocks noGrp="1"/>
          </p:cNvSpPr>
          <p:nvPr>
            <p:ph type="title"/>
          </p:nvPr>
        </p:nvSpPr>
        <p:spPr/>
        <p:txBody>
          <a:bodyPr>
            <a:normAutofit/>
          </a:bodyPr>
          <a:lstStyle/>
          <a:p>
            <a:r>
              <a:rPr lang="en-IN" sz="4000" dirty="0"/>
              <a:t>Minimum data required to get appreciable prediction accuracy;</a:t>
            </a:r>
          </a:p>
        </p:txBody>
      </p:sp>
      <p:sp>
        <p:nvSpPr>
          <p:cNvPr id="3" name="Content Placeholder 2">
            <a:extLst>
              <a:ext uri="{FF2B5EF4-FFF2-40B4-BE49-F238E27FC236}">
                <a16:creationId xmlns:a16="http://schemas.microsoft.com/office/drawing/2014/main" id="{5F47A975-5F5F-1BC9-E394-73F9889DF6C5}"/>
              </a:ext>
            </a:extLst>
          </p:cNvPr>
          <p:cNvSpPr>
            <a:spLocks noGrp="1"/>
          </p:cNvSpPr>
          <p:nvPr>
            <p:ph idx="1"/>
          </p:nvPr>
        </p:nvSpPr>
        <p:spPr/>
        <p:txBody>
          <a:bodyPr/>
          <a:lstStyle/>
          <a:p>
            <a:r>
              <a:rPr lang="en-IN" sz="2000" dirty="0"/>
              <a:t>Sets of Internal training data selected with 3-layered  and 4-layered clusters.</a:t>
            </a:r>
          </a:p>
          <a:p>
            <a:pPr lvl="1"/>
            <a:r>
              <a:rPr lang="en-IN" sz="1600" dirty="0"/>
              <a:t>(a) 100 (3-layered clusters):30(4-layered clusters) in training data and 30(4 layered clusters) in validation data</a:t>
            </a:r>
          </a:p>
          <a:p>
            <a:pPr lvl="1"/>
            <a:r>
              <a:rPr lang="en-IN" sz="1600" dirty="0"/>
              <a:t>(b) 200(“ “): 60(“ ”) in training data and 60(“ “) in validation data</a:t>
            </a:r>
          </a:p>
          <a:p>
            <a:pPr marL="457200" lvl="1" indent="0">
              <a:buNone/>
            </a:pPr>
            <a:r>
              <a:rPr lang="en-IN" sz="1600" dirty="0"/>
              <a:t>	:</a:t>
            </a:r>
          </a:p>
          <a:p>
            <a:pPr marL="457200" lvl="1" indent="0">
              <a:buNone/>
            </a:pPr>
            <a:r>
              <a:rPr lang="en-IN" sz="1600" dirty="0"/>
              <a:t>	:</a:t>
            </a:r>
          </a:p>
          <a:p>
            <a:pPr lvl="1"/>
            <a:r>
              <a:rPr lang="en-IN" sz="1600" dirty="0"/>
              <a:t>(z) 3800(“ “):1140(“ “) in training data and 1140(“ “) in validation data</a:t>
            </a:r>
          </a:p>
          <a:p>
            <a:r>
              <a:rPr lang="en-IN" sz="2000" dirty="0"/>
              <a:t>Mean Absolute Error of predictions on validation data plotted</a:t>
            </a:r>
          </a:p>
          <a:p>
            <a:pPr marL="0" indent="0">
              <a:buNone/>
            </a:pPr>
            <a:endParaRPr lang="en-IN" dirty="0"/>
          </a:p>
        </p:txBody>
      </p:sp>
      <p:sp>
        <p:nvSpPr>
          <p:cNvPr id="8" name="TextBox 7">
            <a:extLst>
              <a:ext uri="{FF2B5EF4-FFF2-40B4-BE49-F238E27FC236}">
                <a16:creationId xmlns:a16="http://schemas.microsoft.com/office/drawing/2014/main" id="{5BA7E3F4-BD26-A596-A682-52D827966F08}"/>
              </a:ext>
            </a:extLst>
          </p:cNvPr>
          <p:cNvSpPr txBox="1"/>
          <p:nvPr/>
        </p:nvSpPr>
        <p:spPr>
          <a:xfrm>
            <a:off x="8069268" y="2826774"/>
            <a:ext cx="4008341" cy="1077218"/>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IN" sz="1600" i="1" dirty="0"/>
              <a:t>All clusters chosen randomly</a:t>
            </a:r>
          </a:p>
          <a:p>
            <a:pPr marL="285750" indent="-285750">
              <a:buFont typeface="Arial" panose="020B0604020202020204" pitchFamily="34" charset="0"/>
              <a:buChar char="•"/>
            </a:pPr>
            <a:r>
              <a:rPr lang="en-IN" sz="1600" i="1" dirty="0"/>
              <a:t>No overlap in Training and Validation Data</a:t>
            </a:r>
          </a:p>
          <a:p>
            <a:pPr marL="285750" indent="-285750">
              <a:buFont typeface="Arial" panose="020B0604020202020204" pitchFamily="34" charset="0"/>
              <a:buChar char="•"/>
            </a:pPr>
            <a:r>
              <a:rPr lang="en-IN" sz="1600" i="1" dirty="0"/>
              <a:t>No of Epochs : 100 per iteration</a:t>
            </a:r>
          </a:p>
          <a:p>
            <a:pPr marL="285750" indent="-285750">
              <a:buFont typeface="Arial" panose="020B0604020202020204" pitchFamily="34" charset="0"/>
              <a:buChar char="•"/>
            </a:pPr>
            <a:r>
              <a:rPr lang="en-IN" sz="1600" i="1" dirty="0"/>
              <a:t>Test Ratio : 0.8 (Within Training Data)</a:t>
            </a:r>
          </a:p>
        </p:txBody>
      </p:sp>
      <p:grpSp>
        <p:nvGrpSpPr>
          <p:cNvPr id="5" name="Group 4">
            <a:extLst>
              <a:ext uri="{FF2B5EF4-FFF2-40B4-BE49-F238E27FC236}">
                <a16:creationId xmlns:a16="http://schemas.microsoft.com/office/drawing/2014/main" id="{A7D57E13-A85D-5F7A-0FC6-73825F30A16D}"/>
              </a:ext>
            </a:extLst>
          </p:cNvPr>
          <p:cNvGrpSpPr/>
          <p:nvPr/>
        </p:nvGrpSpPr>
        <p:grpSpPr>
          <a:xfrm>
            <a:off x="1147326" y="4001294"/>
            <a:ext cx="9897348" cy="2756318"/>
            <a:chOff x="2104103" y="4004361"/>
            <a:chExt cx="9897348" cy="2756318"/>
          </a:xfrm>
        </p:grpSpPr>
        <p:pic>
          <p:nvPicPr>
            <p:cNvPr id="6" name="Picture 5">
              <a:extLst>
                <a:ext uri="{FF2B5EF4-FFF2-40B4-BE49-F238E27FC236}">
                  <a16:creationId xmlns:a16="http://schemas.microsoft.com/office/drawing/2014/main" id="{F15C0A4A-91C9-A12E-1308-2CF7C8C8932B}"/>
                </a:ext>
              </a:extLst>
            </p:cNvPr>
            <p:cNvPicPr>
              <a:picLocks noChangeAspect="1"/>
            </p:cNvPicPr>
            <p:nvPr/>
          </p:nvPicPr>
          <p:blipFill>
            <a:blip r:embed="rId3"/>
            <a:stretch>
              <a:fillRect/>
            </a:stretch>
          </p:blipFill>
          <p:spPr>
            <a:xfrm>
              <a:off x="6722738" y="4150746"/>
              <a:ext cx="2867640" cy="1778663"/>
            </a:xfrm>
            <a:prstGeom prst="rect">
              <a:avLst/>
            </a:prstGeom>
            <a:ln>
              <a:solidFill>
                <a:schemeClr val="tx1"/>
              </a:solidFill>
            </a:ln>
          </p:spPr>
        </p:pic>
        <p:pic>
          <p:nvPicPr>
            <p:cNvPr id="7" name="Picture 6">
              <a:extLst>
                <a:ext uri="{FF2B5EF4-FFF2-40B4-BE49-F238E27FC236}">
                  <a16:creationId xmlns:a16="http://schemas.microsoft.com/office/drawing/2014/main" id="{50DFDD6F-F989-5D89-7593-1EEFA415F477}"/>
                </a:ext>
              </a:extLst>
            </p:cNvPr>
            <p:cNvPicPr>
              <a:picLocks noChangeAspect="1"/>
            </p:cNvPicPr>
            <p:nvPr/>
          </p:nvPicPr>
          <p:blipFill>
            <a:blip r:embed="rId4"/>
            <a:stretch>
              <a:fillRect/>
            </a:stretch>
          </p:blipFill>
          <p:spPr>
            <a:xfrm>
              <a:off x="2104103" y="4004361"/>
              <a:ext cx="4444181" cy="2756318"/>
            </a:xfrm>
            <a:prstGeom prst="rect">
              <a:avLst/>
            </a:prstGeom>
            <a:ln>
              <a:solidFill>
                <a:schemeClr val="tx1"/>
              </a:solidFill>
            </a:ln>
          </p:spPr>
        </p:pic>
        <p:pic>
          <p:nvPicPr>
            <p:cNvPr id="14" name="Picture 13">
              <a:extLst>
                <a:ext uri="{FF2B5EF4-FFF2-40B4-BE49-F238E27FC236}">
                  <a16:creationId xmlns:a16="http://schemas.microsoft.com/office/drawing/2014/main" id="{BDA6B462-6BBC-8C5C-230F-A62659EBCAA9}"/>
                </a:ext>
              </a:extLst>
            </p:cNvPr>
            <p:cNvPicPr>
              <a:picLocks noChangeAspect="1"/>
            </p:cNvPicPr>
            <p:nvPr/>
          </p:nvPicPr>
          <p:blipFill>
            <a:blip r:embed="rId5"/>
            <a:stretch>
              <a:fillRect/>
            </a:stretch>
          </p:blipFill>
          <p:spPr>
            <a:xfrm>
              <a:off x="9764832" y="4150746"/>
              <a:ext cx="2236619" cy="1387270"/>
            </a:xfrm>
            <a:prstGeom prst="rect">
              <a:avLst/>
            </a:prstGeom>
            <a:ln>
              <a:solidFill>
                <a:schemeClr val="tx1"/>
              </a:solidFill>
            </a:ln>
          </p:spPr>
        </p:pic>
        <p:sp>
          <p:nvSpPr>
            <p:cNvPr id="15" name="Rectangle 14">
              <a:extLst>
                <a:ext uri="{FF2B5EF4-FFF2-40B4-BE49-F238E27FC236}">
                  <a16:creationId xmlns:a16="http://schemas.microsoft.com/office/drawing/2014/main" id="{042629BC-7A8C-E786-A8AF-ED5EBABF7D48}"/>
                </a:ext>
              </a:extLst>
            </p:cNvPr>
            <p:cNvSpPr/>
            <p:nvPr/>
          </p:nvSpPr>
          <p:spPr>
            <a:xfrm>
              <a:off x="2576052" y="5929409"/>
              <a:ext cx="3844413" cy="4910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9A55220B-FF6F-3520-95B6-9D4A1F0C5A1F}"/>
                </a:ext>
              </a:extLst>
            </p:cNvPr>
            <p:cNvCxnSpPr>
              <a:cxnSpLocks/>
            </p:cNvCxnSpPr>
            <p:nvPr/>
          </p:nvCxnSpPr>
          <p:spPr>
            <a:xfrm flipV="1">
              <a:off x="2576052" y="4150746"/>
              <a:ext cx="4146686" cy="1778663"/>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9D8779D2-CD20-85E1-9168-4B23AEB20A89}"/>
                </a:ext>
              </a:extLst>
            </p:cNvPr>
            <p:cNvCxnSpPr>
              <a:cxnSpLocks/>
            </p:cNvCxnSpPr>
            <p:nvPr/>
          </p:nvCxnSpPr>
          <p:spPr>
            <a:xfrm flipV="1">
              <a:off x="6420465" y="5929409"/>
              <a:ext cx="3169913" cy="49105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595F5BD3-F9F6-ADC0-9D7D-2F3B7B6C5916}"/>
                </a:ext>
              </a:extLst>
            </p:cNvPr>
            <p:cNvSpPr/>
            <p:nvPr/>
          </p:nvSpPr>
          <p:spPr>
            <a:xfrm>
              <a:off x="7020233" y="5161935"/>
              <a:ext cx="2467094" cy="519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8ADAC0E6-5907-9035-79D9-9A59536AF68C}"/>
                </a:ext>
              </a:extLst>
            </p:cNvPr>
            <p:cNvCxnSpPr>
              <a:cxnSpLocks/>
            </p:cNvCxnSpPr>
            <p:nvPr/>
          </p:nvCxnSpPr>
          <p:spPr>
            <a:xfrm flipV="1">
              <a:off x="9487327" y="5538016"/>
              <a:ext cx="2514124" cy="14383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E8985A87-B4EB-5F69-3442-CDEB07AF3016}"/>
                </a:ext>
              </a:extLst>
            </p:cNvPr>
            <p:cNvCxnSpPr>
              <a:cxnSpLocks/>
            </p:cNvCxnSpPr>
            <p:nvPr/>
          </p:nvCxnSpPr>
          <p:spPr>
            <a:xfrm flipV="1">
              <a:off x="7020233" y="4150746"/>
              <a:ext cx="2744599" cy="101118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17C8CF63-2154-6B81-3FAC-4C449F532A43}"/>
                </a:ext>
              </a:extLst>
            </p:cNvPr>
            <p:cNvCxnSpPr>
              <a:cxnSpLocks/>
            </p:cNvCxnSpPr>
            <p:nvPr/>
          </p:nvCxnSpPr>
          <p:spPr>
            <a:xfrm>
              <a:off x="10503408" y="4656340"/>
              <a:ext cx="0" cy="72618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Arrow: Right 46">
              <a:extLst>
                <a:ext uri="{FF2B5EF4-FFF2-40B4-BE49-F238E27FC236}">
                  <a16:creationId xmlns:a16="http://schemas.microsoft.com/office/drawing/2014/main" id="{2B9162F9-39D6-2189-3C43-4C2B51648D9E}"/>
                </a:ext>
              </a:extLst>
            </p:cNvPr>
            <p:cNvSpPr/>
            <p:nvPr/>
          </p:nvSpPr>
          <p:spPr>
            <a:xfrm>
              <a:off x="10544107" y="4451794"/>
              <a:ext cx="400564" cy="248801"/>
            </a:xfrm>
            <a:prstGeom prst="rightArrow">
              <a:avLst/>
            </a:prstGeom>
            <a:solidFill>
              <a:schemeClr val="accent6">
                <a:lumMod val="60000"/>
                <a:lumOff val="4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BDA217A8-6AC7-8341-23CE-45077241FE03}"/>
              </a:ext>
            </a:extLst>
          </p:cNvPr>
          <p:cNvSpPr>
            <a:spLocks noGrp="1"/>
          </p:cNvSpPr>
          <p:nvPr>
            <p:ph type="sldNum" sz="quarter" idx="12"/>
          </p:nvPr>
        </p:nvSpPr>
        <p:spPr/>
        <p:txBody>
          <a:bodyPr/>
          <a:lstStyle/>
          <a:p>
            <a:fld id="{B580A228-D0D1-4E76-AAEC-33BFE4EAC542}" type="slidenum">
              <a:rPr lang="en-IN" smtClean="0"/>
              <a:t>8</a:t>
            </a:fld>
            <a:endParaRPr lang="en-IN"/>
          </a:p>
        </p:txBody>
      </p:sp>
    </p:spTree>
    <p:extLst>
      <p:ext uri="{BB962C8B-B14F-4D97-AF65-F5344CB8AC3E}">
        <p14:creationId xmlns:p14="http://schemas.microsoft.com/office/powerpoint/2010/main" val="3395459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34BB1A-3A26-0D77-1626-2FBA0536E3B5}"/>
              </a:ext>
            </a:extLst>
          </p:cNvPr>
          <p:cNvPicPr>
            <a:picLocks noChangeAspect="1"/>
          </p:cNvPicPr>
          <p:nvPr/>
        </p:nvPicPr>
        <p:blipFill>
          <a:blip r:embed="rId3"/>
          <a:stretch>
            <a:fillRect/>
          </a:stretch>
        </p:blipFill>
        <p:spPr>
          <a:xfrm>
            <a:off x="8723450" y="2488552"/>
            <a:ext cx="3372091" cy="2091550"/>
          </a:xfrm>
          <a:prstGeom prst="rect">
            <a:avLst/>
          </a:prstGeom>
          <a:ln>
            <a:solidFill>
              <a:schemeClr val="tx1"/>
            </a:solidFill>
          </a:ln>
        </p:spPr>
      </p:pic>
      <p:pic>
        <p:nvPicPr>
          <p:cNvPr id="8" name="Picture 7">
            <a:extLst>
              <a:ext uri="{FF2B5EF4-FFF2-40B4-BE49-F238E27FC236}">
                <a16:creationId xmlns:a16="http://schemas.microsoft.com/office/drawing/2014/main" id="{8238CFFA-F2A1-A587-6CD2-C70589923605}"/>
              </a:ext>
            </a:extLst>
          </p:cNvPr>
          <p:cNvPicPr>
            <a:picLocks noChangeAspect="1"/>
          </p:cNvPicPr>
          <p:nvPr/>
        </p:nvPicPr>
        <p:blipFill>
          <a:blip r:embed="rId4"/>
          <a:stretch>
            <a:fillRect/>
          </a:stretch>
        </p:blipFill>
        <p:spPr>
          <a:xfrm>
            <a:off x="8723448" y="291677"/>
            <a:ext cx="3372093" cy="2091551"/>
          </a:xfrm>
          <a:prstGeom prst="rect">
            <a:avLst/>
          </a:prstGeom>
          <a:ln>
            <a:solidFill>
              <a:schemeClr val="tx1"/>
            </a:solidFill>
          </a:ln>
        </p:spPr>
      </p:pic>
      <p:pic>
        <p:nvPicPr>
          <p:cNvPr id="10" name="Picture 9">
            <a:extLst>
              <a:ext uri="{FF2B5EF4-FFF2-40B4-BE49-F238E27FC236}">
                <a16:creationId xmlns:a16="http://schemas.microsoft.com/office/drawing/2014/main" id="{1F577634-6361-D90D-6749-7536ECED357C}"/>
              </a:ext>
            </a:extLst>
          </p:cNvPr>
          <p:cNvPicPr>
            <a:picLocks noChangeAspect="1"/>
          </p:cNvPicPr>
          <p:nvPr/>
        </p:nvPicPr>
        <p:blipFill>
          <a:blip r:embed="rId5"/>
          <a:stretch>
            <a:fillRect/>
          </a:stretch>
        </p:blipFill>
        <p:spPr>
          <a:xfrm>
            <a:off x="8723450" y="4685426"/>
            <a:ext cx="3372093" cy="2091551"/>
          </a:xfrm>
          <a:prstGeom prst="rect">
            <a:avLst/>
          </a:prstGeom>
          <a:ln>
            <a:solidFill>
              <a:schemeClr val="tx1"/>
            </a:solidFill>
          </a:ln>
        </p:spPr>
      </p:pic>
      <p:sp>
        <p:nvSpPr>
          <p:cNvPr id="3" name="TextBox 2">
            <a:extLst>
              <a:ext uri="{FF2B5EF4-FFF2-40B4-BE49-F238E27FC236}">
                <a16:creationId xmlns:a16="http://schemas.microsoft.com/office/drawing/2014/main" id="{AB58CC21-3DD3-14DF-981D-F806DAE455BD}"/>
              </a:ext>
            </a:extLst>
          </p:cNvPr>
          <p:cNvSpPr txBox="1"/>
          <p:nvPr/>
        </p:nvSpPr>
        <p:spPr>
          <a:xfrm>
            <a:off x="680721" y="472619"/>
            <a:ext cx="6668877" cy="707886"/>
          </a:xfrm>
          <a:prstGeom prst="rect">
            <a:avLst/>
          </a:prstGeom>
          <a:noFill/>
        </p:spPr>
        <p:txBody>
          <a:bodyPr wrap="none" rtlCol="0">
            <a:spAutoFit/>
          </a:bodyPr>
          <a:lstStyle/>
          <a:p>
            <a:r>
              <a:rPr lang="en-IN" sz="4000" dirty="0">
                <a:latin typeface="+mj-lt"/>
              </a:rPr>
              <a:t>Here, I encountered a problem!</a:t>
            </a:r>
          </a:p>
        </p:txBody>
      </p:sp>
      <p:sp>
        <p:nvSpPr>
          <p:cNvPr id="5" name="TextBox 4">
            <a:extLst>
              <a:ext uri="{FF2B5EF4-FFF2-40B4-BE49-F238E27FC236}">
                <a16:creationId xmlns:a16="http://schemas.microsoft.com/office/drawing/2014/main" id="{4AE914E9-5168-8303-7CFC-B0968F50E1F7}"/>
              </a:ext>
            </a:extLst>
          </p:cNvPr>
          <p:cNvSpPr txBox="1"/>
          <p:nvPr/>
        </p:nvSpPr>
        <p:spPr>
          <a:xfrm>
            <a:off x="8538988" y="287953"/>
            <a:ext cx="359394" cy="369332"/>
          </a:xfrm>
          <a:prstGeom prst="rect">
            <a:avLst/>
          </a:prstGeom>
          <a:solidFill>
            <a:schemeClr val="bg2"/>
          </a:solidFill>
          <a:ln>
            <a:solidFill>
              <a:schemeClr val="tx1"/>
            </a:solidFill>
          </a:ln>
        </p:spPr>
        <p:txBody>
          <a:bodyPr wrap="square" rtlCol="0">
            <a:spAutoFit/>
          </a:bodyPr>
          <a:lstStyle/>
          <a:p>
            <a:r>
              <a:rPr lang="en-IN" dirty="0"/>
              <a:t> a</a:t>
            </a:r>
          </a:p>
        </p:txBody>
      </p:sp>
      <p:sp>
        <p:nvSpPr>
          <p:cNvPr id="7" name="TextBox 6">
            <a:extLst>
              <a:ext uri="{FF2B5EF4-FFF2-40B4-BE49-F238E27FC236}">
                <a16:creationId xmlns:a16="http://schemas.microsoft.com/office/drawing/2014/main" id="{17FD5AD7-4ABC-3D91-1C8C-010EAA3ADC93}"/>
              </a:ext>
            </a:extLst>
          </p:cNvPr>
          <p:cNvSpPr txBox="1"/>
          <p:nvPr/>
        </p:nvSpPr>
        <p:spPr>
          <a:xfrm>
            <a:off x="8538988" y="2476606"/>
            <a:ext cx="359394" cy="369332"/>
          </a:xfrm>
          <a:prstGeom prst="rect">
            <a:avLst/>
          </a:prstGeom>
          <a:solidFill>
            <a:schemeClr val="bg2"/>
          </a:solidFill>
          <a:ln>
            <a:solidFill>
              <a:schemeClr val="tx1"/>
            </a:solidFill>
          </a:ln>
        </p:spPr>
        <p:txBody>
          <a:bodyPr wrap="square" rtlCol="0">
            <a:spAutoFit/>
          </a:bodyPr>
          <a:lstStyle/>
          <a:p>
            <a:r>
              <a:rPr lang="en-IN" dirty="0"/>
              <a:t> b</a:t>
            </a:r>
          </a:p>
        </p:txBody>
      </p:sp>
      <p:sp>
        <p:nvSpPr>
          <p:cNvPr id="9" name="TextBox 8">
            <a:extLst>
              <a:ext uri="{FF2B5EF4-FFF2-40B4-BE49-F238E27FC236}">
                <a16:creationId xmlns:a16="http://schemas.microsoft.com/office/drawing/2014/main" id="{E077BAE3-7C74-5E86-742C-49AB2F8D5B4F}"/>
              </a:ext>
            </a:extLst>
          </p:cNvPr>
          <p:cNvSpPr txBox="1"/>
          <p:nvPr/>
        </p:nvSpPr>
        <p:spPr>
          <a:xfrm>
            <a:off x="8538988" y="4673208"/>
            <a:ext cx="359394" cy="369332"/>
          </a:xfrm>
          <a:prstGeom prst="rect">
            <a:avLst/>
          </a:prstGeom>
          <a:solidFill>
            <a:schemeClr val="bg2"/>
          </a:solidFill>
          <a:ln>
            <a:solidFill>
              <a:schemeClr val="tx1"/>
            </a:solidFill>
          </a:ln>
        </p:spPr>
        <p:txBody>
          <a:bodyPr wrap="square" rtlCol="0">
            <a:spAutoFit/>
          </a:bodyPr>
          <a:lstStyle/>
          <a:p>
            <a:r>
              <a:rPr lang="en-IN" dirty="0"/>
              <a:t> c</a:t>
            </a:r>
          </a:p>
        </p:txBody>
      </p:sp>
      <p:sp>
        <p:nvSpPr>
          <p:cNvPr id="12" name="TextBox 11">
            <a:extLst>
              <a:ext uri="{FF2B5EF4-FFF2-40B4-BE49-F238E27FC236}">
                <a16:creationId xmlns:a16="http://schemas.microsoft.com/office/drawing/2014/main" id="{E6CF8865-12B2-0510-00B9-EC45A8296D43}"/>
              </a:ext>
            </a:extLst>
          </p:cNvPr>
          <p:cNvSpPr txBox="1"/>
          <p:nvPr/>
        </p:nvSpPr>
        <p:spPr>
          <a:xfrm>
            <a:off x="542255" y="1575779"/>
            <a:ext cx="7858268" cy="677108"/>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BDE3686E-5226-8D56-126B-4B716D5ED951}"/>
              </a:ext>
            </a:extLst>
          </p:cNvPr>
          <p:cNvSpPr txBox="1"/>
          <p:nvPr/>
        </p:nvSpPr>
        <p:spPr>
          <a:xfrm>
            <a:off x="96459" y="1153237"/>
            <a:ext cx="3634008" cy="461665"/>
          </a:xfrm>
          <a:prstGeom prst="rect">
            <a:avLst/>
          </a:prstGeom>
          <a:noFill/>
        </p:spPr>
        <p:txBody>
          <a:bodyPr wrap="none" rtlCol="0">
            <a:spAutoFit/>
          </a:bodyPr>
          <a:lstStyle/>
          <a:p>
            <a:r>
              <a:rPr lang="en-IN" sz="2400" dirty="0"/>
              <a:t>Solution? </a:t>
            </a:r>
            <a:r>
              <a:rPr lang="en-IN" dirty="0"/>
              <a:t>Decrease the batch size</a:t>
            </a:r>
          </a:p>
        </p:txBody>
      </p:sp>
      <p:pic>
        <p:nvPicPr>
          <p:cNvPr id="13" name="Picture 12">
            <a:extLst>
              <a:ext uri="{FF2B5EF4-FFF2-40B4-BE49-F238E27FC236}">
                <a16:creationId xmlns:a16="http://schemas.microsoft.com/office/drawing/2014/main" id="{743AA4E6-D4CA-2996-EBD6-933A6951482C}"/>
              </a:ext>
            </a:extLst>
          </p:cNvPr>
          <p:cNvPicPr>
            <a:picLocks noChangeAspect="1"/>
          </p:cNvPicPr>
          <p:nvPr/>
        </p:nvPicPr>
        <p:blipFill>
          <a:blip r:embed="rId6"/>
          <a:stretch>
            <a:fillRect/>
          </a:stretch>
        </p:blipFill>
        <p:spPr>
          <a:xfrm>
            <a:off x="5006063" y="3766675"/>
            <a:ext cx="3305235" cy="2050082"/>
          </a:xfrm>
          <a:prstGeom prst="rect">
            <a:avLst/>
          </a:prstGeom>
          <a:ln>
            <a:solidFill>
              <a:schemeClr val="tx1"/>
            </a:solidFill>
          </a:ln>
        </p:spPr>
      </p:pic>
      <p:pic>
        <p:nvPicPr>
          <p:cNvPr id="14" name="Picture 13">
            <a:extLst>
              <a:ext uri="{FF2B5EF4-FFF2-40B4-BE49-F238E27FC236}">
                <a16:creationId xmlns:a16="http://schemas.microsoft.com/office/drawing/2014/main" id="{07546208-78AE-3F31-5EFA-777F055019AB}"/>
              </a:ext>
            </a:extLst>
          </p:cNvPr>
          <p:cNvPicPr>
            <a:picLocks noChangeAspect="1"/>
          </p:cNvPicPr>
          <p:nvPr/>
        </p:nvPicPr>
        <p:blipFill>
          <a:blip r:embed="rId7"/>
          <a:stretch>
            <a:fillRect/>
          </a:stretch>
        </p:blipFill>
        <p:spPr>
          <a:xfrm>
            <a:off x="4994488" y="1708666"/>
            <a:ext cx="3305235" cy="2050082"/>
          </a:xfrm>
          <a:prstGeom prst="rect">
            <a:avLst/>
          </a:prstGeom>
          <a:ln>
            <a:solidFill>
              <a:schemeClr val="tx1"/>
            </a:solidFill>
          </a:ln>
        </p:spPr>
      </p:pic>
      <p:pic>
        <p:nvPicPr>
          <p:cNvPr id="15" name="Picture 14">
            <a:extLst>
              <a:ext uri="{FF2B5EF4-FFF2-40B4-BE49-F238E27FC236}">
                <a16:creationId xmlns:a16="http://schemas.microsoft.com/office/drawing/2014/main" id="{E9B51AC4-FF68-CAA0-22D1-3AB5F4FB6F0C}"/>
              </a:ext>
            </a:extLst>
          </p:cNvPr>
          <p:cNvPicPr>
            <a:picLocks noChangeAspect="1"/>
          </p:cNvPicPr>
          <p:nvPr/>
        </p:nvPicPr>
        <p:blipFill>
          <a:blip r:embed="rId4"/>
          <a:stretch>
            <a:fillRect/>
          </a:stretch>
        </p:blipFill>
        <p:spPr>
          <a:xfrm>
            <a:off x="1686172" y="1700739"/>
            <a:ext cx="3305235" cy="2050082"/>
          </a:xfrm>
          <a:prstGeom prst="rect">
            <a:avLst/>
          </a:prstGeom>
          <a:ln>
            <a:solidFill>
              <a:schemeClr val="tx1"/>
            </a:solidFill>
          </a:ln>
        </p:spPr>
      </p:pic>
      <p:sp>
        <p:nvSpPr>
          <p:cNvPr id="16" name="Arrow: Curved Down 15">
            <a:extLst>
              <a:ext uri="{FF2B5EF4-FFF2-40B4-BE49-F238E27FC236}">
                <a16:creationId xmlns:a16="http://schemas.microsoft.com/office/drawing/2014/main" id="{83D4429B-ED2C-1C67-E6B4-C783CBF0D718}"/>
              </a:ext>
            </a:extLst>
          </p:cNvPr>
          <p:cNvSpPr/>
          <p:nvPr/>
        </p:nvSpPr>
        <p:spPr>
          <a:xfrm>
            <a:off x="4810535" y="1533323"/>
            <a:ext cx="435018" cy="264900"/>
          </a:xfrm>
          <a:prstGeom prst="curved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9" name="Picture 18">
            <a:extLst>
              <a:ext uri="{FF2B5EF4-FFF2-40B4-BE49-F238E27FC236}">
                <a16:creationId xmlns:a16="http://schemas.microsoft.com/office/drawing/2014/main" id="{F1B3F625-8B8F-7D64-7F1F-D89CB9492516}"/>
              </a:ext>
            </a:extLst>
          </p:cNvPr>
          <p:cNvPicPr>
            <a:picLocks noChangeAspect="1"/>
          </p:cNvPicPr>
          <p:nvPr/>
        </p:nvPicPr>
        <p:blipFill>
          <a:blip r:embed="rId8"/>
          <a:stretch>
            <a:fillRect/>
          </a:stretch>
        </p:blipFill>
        <p:spPr>
          <a:xfrm>
            <a:off x="0" y="3758748"/>
            <a:ext cx="4991407" cy="3095936"/>
          </a:xfrm>
          <a:prstGeom prst="rect">
            <a:avLst/>
          </a:prstGeom>
          <a:ln>
            <a:solidFill>
              <a:schemeClr val="tx1"/>
            </a:solidFill>
          </a:ln>
        </p:spPr>
      </p:pic>
      <p:sp>
        <p:nvSpPr>
          <p:cNvPr id="20" name="Arrow: Curved Down 19">
            <a:extLst>
              <a:ext uri="{FF2B5EF4-FFF2-40B4-BE49-F238E27FC236}">
                <a16:creationId xmlns:a16="http://schemas.microsoft.com/office/drawing/2014/main" id="{8FB189F8-63A1-7EC4-2A9A-372C3B25AAB5}"/>
              </a:ext>
            </a:extLst>
          </p:cNvPr>
          <p:cNvSpPr/>
          <p:nvPr/>
        </p:nvSpPr>
        <p:spPr>
          <a:xfrm rot="5400000">
            <a:off x="8134226" y="3668405"/>
            <a:ext cx="435018" cy="264900"/>
          </a:xfrm>
          <a:prstGeom prst="curved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urved Down 20">
            <a:extLst>
              <a:ext uri="{FF2B5EF4-FFF2-40B4-BE49-F238E27FC236}">
                <a16:creationId xmlns:a16="http://schemas.microsoft.com/office/drawing/2014/main" id="{BDB62C41-9050-6574-8DAB-3E3ACFDF77FC}"/>
              </a:ext>
            </a:extLst>
          </p:cNvPr>
          <p:cNvSpPr/>
          <p:nvPr/>
        </p:nvSpPr>
        <p:spPr>
          <a:xfrm rot="10800000">
            <a:off x="4747223" y="5731200"/>
            <a:ext cx="996660" cy="438105"/>
          </a:xfrm>
          <a:prstGeom prst="curved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TextBox 21">
            <a:extLst>
              <a:ext uri="{FF2B5EF4-FFF2-40B4-BE49-F238E27FC236}">
                <a16:creationId xmlns:a16="http://schemas.microsoft.com/office/drawing/2014/main" id="{9B3C8CF4-7BC9-A319-D0F3-79F40AEECBBE}"/>
              </a:ext>
            </a:extLst>
          </p:cNvPr>
          <p:cNvSpPr txBox="1"/>
          <p:nvPr/>
        </p:nvSpPr>
        <p:spPr>
          <a:xfrm>
            <a:off x="1464200" y="1705018"/>
            <a:ext cx="359394" cy="369332"/>
          </a:xfrm>
          <a:prstGeom prst="rect">
            <a:avLst/>
          </a:prstGeom>
          <a:solidFill>
            <a:schemeClr val="bg2"/>
          </a:solidFill>
          <a:ln>
            <a:solidFill>
              <a:schemeClr val="tx1"/>
            </a:solidFill>
          </a:ln>
        </p:spPr>
        <p:txBody>
          <a:bodyPr wrap="square" rtlCol="0">
            <a:spAutoFit/>
          </a:bodyPr>
          <a:lstStyle/>
          <a:p>
            <a:r>
              <a:rPr lang="en-IN" dirty="0"/>
              <a:t> d</a:t>
            </a:r>
          </a:p>
        </p:txBody>
      </p:sp>
      <p:sp>
        <p:nvSpPr>
          <p:cNvPr id="23" name="TextBox 22">
            <a:extLst>
              <a:ext uri="{FF2B5EF4-FFF2-40B4-BE49-F238E27FC236}">
                <a16:creationId xmlns:a16="http://schemas.microsoft.com/office/drawing/2014/main" id="{405D54DE-F6DB-D4E6-C35B-A3996748074A}"/>
              </a:ext>
            </a:extLst>
          </p:cNvPr>
          <p:cNvSpPr txBox="1"/>
          <p:nvPr/>
        </p:nvSpPr>
        <p:spPr>
          <a:xfrm>
            <a:off x="2020720" y="4787929"/>
            <a:ext cx="2038087" cy="738664"/>
          </a:xfrm>
          <a:prstGeom prst="rect">
            <a:avLst/>
          </a:prstGeom>
          <a:noFill/>
        </p:spPr>
        <p:txBody>
          <a:bodyPr wrap="square" rtlCol="0">
            <a:spAutoFit/>
          </a:bodyPr>
          <a:lstStyle/>
          <a:p>
            <a:r>
              <a:rPr lang="en-IN" sz="1400" dirty="0"/>
              <a:t>Learning rate = 0.01</a:t>
            </a:r>
          </a:p>
          <a:p>
            <a:r>
              <a:rPr lang="en-IN" sz="1400" dirty="0"/>
              <a:t>250 Epochs each</a:t>
            </a:r>
          </a:p>
          <a:p>
            <a:r>
              <a:rPr lang="en-IN" sz="1400" dirty="0"/>
              <a:t>Batch Size = 16</a:t>
            </a:r>
          </a:p>
        </p:txBody>
      </p:sp>
      <p:sp>
        <p:nvSpPr>
          <p:cNvPr id="2" name="Slide Number Placeholder 1">
            <a:extLst>
              <a:ext uri="{FF2B5EF4-FFF2-40B4-BE49-F238E27FC236}">
                <a16:creationId xmlns:a16="http://schemas.microsoft.com/office/drawing/2014/main" id="{1F578E4E-474A-EB55-D8E0-E67CF2354610}"/>
              </a:ext>
            </a:extLst>
          </p:cNvPr>
          <p:cNvSpPr>
            <a:spLocks noGrp="1"/>
          </p:cNvSpPr>
          <p:nvPr>
            <p:ph type="sldNum" sz="quarter" idx="12"/>
          </p:nvPr>
        </p:nvSpPr>
        <p:spPr/>
        <p:txBody>
          <a:bodyPr/>
          <a:lstStyle/>
          <a:p>
            <a:fld id="{B580A228-D0D1-4E76-AAEC-33BFE4EAC542}" type="slidenum">
              <a:rPr lang="en-IN" smtClean="0"/>
              <a:t>9</a:t>
            </a:fld>
            <a:endParaRPr lang="en-IN"/>
          </a:p>
        </p:txBody>
      </p:sp>
    </p:spTree>
    <p:extLst>
      <p:ext uri="{BB962C8B-B14F-4D97-AF65-F5344CB8AC3E}">
        <p14:creationId xmlns:p14="http://schemas.microsoft.com/office/powerpoint/2010/main" val="49293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animBg="1"/>
      <p:bldP spid="9" grpId="0" animBg="1"/>
      <p:bldP spid="4" grpId="0"/>
      <p:bldP spid="16" grpId="0" animBg="1"/>
      <p:bldP spid="20" grpId="0" animBg="1"/>
      <p:bldP spid="21" grpId="0" animBg="1"/>
      <p:bldP spid="22" grpId="0" animBg="1"/>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2263</Words>
  <Application>Microsoft Office PowerPoint</Application>
  <PresentationFormat>Widescreen</PresentationFormat>
  <Paragraphs>324</Paragraphs>
  <Slides>22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Bodoni MT</vt:lpstr>
      <vt:lpstr>Calibri</vt:lpstr>
      <vt:lpstr>Calibri Light</vt:lpstr>
      <vt:lpstr>Courier New</vt:lpstr>
      <vt:lpstr>Tahoma</vt:lpstr>
      <vt:lpstr>Times New Roman</vt:lpstr>
      <vt:lpstr>Wingdings</vt:lpstr>
      <vt:lpstr>Office Theme</vt:lpstr>
      <vt:lpstr>Predicting H-Adsorption Energy Using BE-CGCNN for HEA Discovery</vt:lpstr>
      <vt:lpstr>Workflow</vt:lpstr>
      <vt:lpstr>Introduction </vt:lpstr>
      <vt:lpstr>Objectives</vt:lpstr>
      <vt:lpstr>Objectives</vt:lpstr>
      <vt:lpstr>Methodology</vt:lpstr>
      <vt:lpstr>Test ratio </vt:lpstr>
      <vt:lpstr>Minimum data required to get appreciable prediction accuracy;</vt:lpstr>
      <vt:lpstr>PowerPoint Presentation</vt:lpstr>
      <vt:lpstr>Choosing the right number of Epochs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Conclusion and Outlook….</vt:lpstr>
      <vt:lpstr>Thank you everyone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Kuneh Shah</dc:creator>
  <cp:lastModifiedBy>Kuneh Shah</cp:lastModifiedBy>
  <cp:revision>9</cp:revision>
  <dcterms:created xsi:type="dcterms:W3CDTF">2025-07-31T01:38:52Z</dcterms:created>
  <dcterms:modified xsi:type="dcterms:W3CDTF">2025-11-26T04:10:12Z</dcterms:modified>
</cp:coreProperties>
</file>